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35"/>
  </p:notesMasterIdLst>
  <p:sldIdLst>
    <p:sldId id="322" r:id="rId2"/>
    <p:sldId id="363" r:id="rId3"/>
    <p:sldId id="350" r:id="rId4"/>
    <p:sldId id="351" r:id="rId5"/>
    <p:sldId id="306" r:id="rId6"/>
    <p:sldId id="347" r:id="rId7"/>
    <p:sldId id="323" r:id="rId8"/>
    <p:sldId id="353" r:id="rId9"/>
    <p:sldId id="354" r:id="rId10"/>
    <p:sldId id="355" r:id="rId11"/>
    <p:sldId id="364" r:id="rId12"/>
    <p:sldId id="356" r:id="rId13"/>
    <p:sldId id="327" r:id="rId14"/>
    <p:sldId id="357" r:id="rId15"/>
    <p:sldId id="329" r:id="rId16"/>
    <p:sldId id="331" r:id="rId17"/>
    <p:sldId id="330" r:id="rId18"/>
    <p:sldId id="365" r:id="rId19"/>
    <p:sldId id="328" r:id="rId20"/>
    <p:sldId id="366" r:id="rId21"/>
    <p:sldId id="358" r:id="rId22"/>
    <p:sldId id="348" r:id="rId23"/>
    <p:sldId id="359" r:id="rId24"/>
    <p:sldId id="349" r:id="rId25"/>
    <p:sldId id="346" r:id="rId26"/>
    <p:sldId id="367" r:id="rId27"/>
    <p:sldId id="338" r:id="rId28"/>
    <p:sldId id="360" r:id="rId29"/>
    <p:sldId id="361" r:id="rId30"/>
    <p:sldId id="343" r:id="rId31"/>
    <p:sldId id="344" r:id="rId32"/>
    <p:sldId id="362" r:id="rId33"/>
    <p:sldId id="341" r:id="rId3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66375F2-88DD-437C-BAA4-1209B5C42EEB}">
          <p14:sldIdLst>
            <p14:sldId id="322"/>
            <p14:sldId id="363"/>
            <p14:sldId id="350"/>
            <p14:sldId id="351"/>
            <p14:sldId id="306"/>
            <p14:sldId id="347"/>
            <p14:sldId id="323"/>
            <p14:sldId id="353"/>
            <p14:sldId id="354"/>
            <p14:sldId id="355"/>
            <p14:sldId id="364"/>
            <p14:sldId id="356"/>
            <p14:sldId id="327"/>
            <p14:sldId id="357"/>
            <p14:sldId id="329"/>
            <p14:sldId id="331"/>
            <p14:sldId id="330"/>
            <p14:sldId id="365"/>
            <p14:sldId id="328"/>
            <p14:sldId id="366"/>
            <p14:sldId id="358"/>
            <p14:sldId id="348"/>
            <p14:sldId id="359"/>
            <p14:sldId id="349"/>
            <p14:sldId id="346"/>
            <p14:sldId id="367"/>
            <p14:sldId id="338"/>
            <p14:sldId id="360"/>
            <p14:sldId id="361"/>
            <p14:sldId id="343"/>
            <p14:sldId id="344"/>
            <p14:sldId id="362"/>
            <p14:sldId id="34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7F7F"/>
    <a:srgbClr val="FF00FF"/>
    <a:srgbClr val="FF3300"/>
    <a:srgbClr val="8BB0CF"/>
    <a:srgbClr val="7AA5C8"/>
    <a:srgbClr val="42739C"/>
    <a:srgbClr val="FF5B5B"/>
    <a:srgbClr val="C9E7A7"/>
    <a:srgbClr val="FFFF66"/>
    <a:srgbClr val="66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24" autoAdjust="0"/>
    <p:restoredTop sz="99229" autoAdjust="0"/>
  </p:normalViewPr>
  <p:slideViewPr>
    <p:cSldViewPr>
      <p:cViewPr varScale="1">
        <p:scale>
          <a:sx n="106" d="100"/>
          <a:sy n="106" d="100"/>
        </p:scale>
        <p:origin x="466" y="5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204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2018-01-04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2012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 smtClean="0"/>
              <a:t>웹 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rgbClr val="FFFF00"/>
                </a:solidFill>
                <a:latin typeface="HY나무M" pitchFamily="18" charset="-127"/>
                <a:ea typeface="HY나무M" pitchFamily="18" charset="-127"/>
              </a:defRPr>
            </a:lvl1pPr>
          </a:lstStyle>
          <a:p>
            <a:r>
              <a:rPr lang="ko-KR" altLang="en-US" dirty="0" smtClean="0"/>
              <a:t>명품 웹 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A6BD2C2-3D3B-4E94-BD92-61B02C5F4DE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9073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HY나무L" pitchFamily="18" charset="-127"/>
                <a:ea typeface="HY나무L" pitchFamily="18" charset="-127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>
            <a:normAutofit/>
          </a:bodyPr>
          <a:lstStyle>
            <a:lvl1pPr marL="514350" indent="-514350">
              <a:buSzPct val="100000"/>
              <a:buFont typeface="+mj-lt"/>
              <a:buAutoNum type="arabicPeriod"/>
              <a:defRPr sz="14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 smtClean="0"/>
              <a:t>둘째 수준</a:t>
            </a:r>
          </a:p>
          <a:p>
            <a:pPr lvl="2" eaLnBrk="1" latinLnBrk="0" hangingPunct="1"/>
            <a:r>
              <a:rPr kumimoji="0" lang="ko-KR" altLang="en-US" dirty="0" smtClean="0"/>
              <a:t>셋째 수준</a:t>
            </a:r>
          </a:p>
          <a:p>
            <a:pPr lvl="3" eaLnBrk="1" latinLnBrk="0" hangingPunct="1"/>
            <a:r>
              <a:rPr kumimoji="0" lang="ko-KR" altLang="en-US" dirty="0" smtClean="0"/>
              <a:t>넷째 수준</a:t>
            </a:r>
          </a:p>
          <a:p>
            <a:pPr lvl="4" eaLnBrk="1" latinLnBrk="0" hangingPunct="1"/>
            <a:r>
              <a:rPr kumimoji="0"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0.png"/><Relationship Id="rId3" Type="http://schemas.openxmlformats.org/officeDocument/2006/relationships/image" Target="../media/image80.png"/><Relationship Id="rId7" Type="http://schemas.openxmlformats.org/officeDocument/2006/relationships/image" Target="../media/image120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0.png"/><Relationship Id="rId5" Type="http://schemas.openxmlformats.org/officeDocument/2006/relationships/image" Target="../media/image100.png"/><Relationship Id="rId4" Type="http://schemas.openxmlformats.org/officeDocument/2006/relationships/image" Target="../media/image90.png"/><Relationship Id="rId9" Type="http://schemas.openxmlformats.org/officeDocument/2006/relationships/image" Target="../media/image14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png"/><Relationship Id="rId4" Type="http://schemas.openxmlformats.org/officeDocument/2006/relationships/image" Target="../media/image16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BD2C2-3D3B-4E94-BD92-61B02C5F4DEE}" type="slidenum">
              <a:rPr lang="ko-KR" altLang="en-US" smtClean="0">
                <a:solidFill>
                  <a:srgbClr val="7030A0"/>
                </a:solidFill>
              </a:rPr>
              <a:pPr/>
              <a:t>1</a:t>
            </a:fld>
            <a:endParaRPr lang="ko-KR" altLang="en-US">
              <a:solidFill>
                <a:srgbClr val="7030A0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>
                <a:solidFill>
                  <a:srgbClr val="7030A0"/>
                </a:solidFill>
              </a:rPr>
              <a:t>명품 웹 프로그래밍</a:t>
            </a:r>
            <a:endParaRPr lang="ko-KR" altLang="en-US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304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도형 그리기 사례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ko-KR" altLang="en-US" sz="1800" dirty="0" smtClean="0"/>
              <a:t>경로 만들기</a:t>
            </a:r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r>
              <a:rPr lang="ko-KR" altLang="en-US" sz="1800" dirty="0" smtClean="0"/>
              <a:t>시작점 설정</a:t>
            </a:r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r>
              <a:rPr lang="ko-KR" altLang="en-US" sz="1800" dirty="0" smtClean="0"/>
              <a:t>경로에 도형 추가</a:t>
            </a:r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r>
              <a:rPr lang="ko-KR" altLang="en-US" sz="1800" dirty="0" smtClean="0"/>
              <a:t>캔버스에 그리기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403648" y="1707484"/>
            <a:ext cx="4180953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context.beginPath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();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빈 경로 구성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403648" y="2371815"/>
            <a:ext cx="5428089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context.moveTo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(120, 20);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//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(120, 20)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을 시작점으로 설정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397309" y="3111640"/>
            <a:ext cx="7159332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context.lineTo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(20, 50);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//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(120, 20)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에서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(20, 50)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까지의 직선을 경로에 추가</a:t>
            </a:r>
          </a:p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context.lineTo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(150, 120);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//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(20, 50)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에서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(150, 120)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까지의 직선을 경로에 추가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397309" y="4221088"/>
            <a:ext cx="7226658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context.stroke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();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//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context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의 경로 속 도형들을 캔버스에 모두 그린다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.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467544" y="4809685"/>
            <a:ext cx="8117194" cy="1772278"/>
            <a:chOff x="467544" y="4809685"/>
            <a:chExt cx="8117194" cy="1772278"/>
          </a:xfrm>
        </p:grpSpPr>
        <p:sp>
          <p:nvSpPr>
            <p:cNvPr id="12" name="모서리가 둥근 직사각형 11"/>
            <p:cNvSpPr/>
            <p:nvPr/>
          </p:nvSpPr>
          <p:spPr>
            <a:xfrm>
              <a:off x="690578" y="5232926"/>
              <a:ext cx="1080120" cy="1080120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67544" y="4829194"/>
              <a:ext cx="14189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err="1" smtClean="0"/>
                <a:t>context.beginPath</a:t>
              </a:r>
              <a:r>
                <a:rPr lang="en-US" altLang="ko-KR" sz="1100" dirty="0" smtClean="0"/>
                <a:t>()</a:t>
              </a:r>
              <a:endParaRPr lang="ko-KR" altLang="en-US" sz="1100" dirty="0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993731" y="4829194"/>
              <a:ext cx="1750800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100" dirty="0" err="1"/>
                <a:t>context.moveTo</a:t>
              </a:r>
              <a:r>
                <a:rPr lang="en-US" altLang="ko-KR" sz="1100" dirty="0"/>
                <a:t>(120, 20</a:t>
              </a:r>
              <a:r>
                <a:rPr lang="en-US" altLang="ko-KR" sz="1100" dirty="0" smtClean="0"/>
                <a:t>)</a:t>
              </a:r>
              <a:endParaRPr lang="en-US" altLang="ko-KR" sz="1100" dirty="0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3851920" y="4829194"/>
              <a:ext cx="1548822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100" dirty="0" err="1" smtClean="0"/>
                <a:t>context.lineTo</a:t>
              </a:r>
              <a:r>
                <a:rPr lang="en-US" altLang="ko-KR" sz="1100" dirty="0" smtClean="0"/>
                <a:t>(20</a:t>
              </a:r>
              <a:r>
                <a:rPr lang="en-US" altLang="ko-KR" sz="1100" dirty="0"/>
                <a:t>, </a:t>
              </a:r>
              <a:r>
                <a:rPr lang="en-US" altLang="ko-KR" sz="1100" dirty="0" smtClean="0"/>
                <a:t>50)</a:t>
              </a:r>
              <a:endParaRPr lang="en-US" altLang="ko-KR" sz="1100" dirty="0"/>
            </a:p>
          </p:txBody>
        </p:sp>
        <p:sp>
          <p:nvSpPr>
            <p:cNvPr id="16" name="모서리가 둥근 직사각형 15"/>
            <p:cNvSpPr/>
            <p:nvPr/>
          </p:nvSpPr>
          <p:spPr>
            <a:xfrm>
              <a:off x="2425779" y="5228858"/>
              <a:ext cx="1080120" cy="1080120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2769800" y="5250341"/>
              <a:ext cx="73609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(120</a:t>
              </a:r>
              <a:r>
                <a:rPr lang="en-US" altLang="ko-KR" sz="1050" dirty="0">
                  <a:solidFill>
                    <a:schemeClr val="bg1">
                      <a:lumMod val="50000"/>
                    </a:schemeClr>
                  </a:solidFill>
                </a:rPr>
                <a:t>, 20</a:t>
              </a:r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)</a:t>
              </a:r>
              <a:endParaRPr lang="en-US" altLang="ko-KR" sz="105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2928227" y="5321756"/>
              <a:ext cx="2904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ym typeface="Wingdings"/>
                </a:rPr>
                <a:t></a:t>
              </a:r>
              <a:endParaRPr lang="ko-KR" altLang="en-US" dirty="0"/>
            </a:p>
          </p:txBody>
        </p:sp>
        <p:sp>
          <p:nvSpPr>
            <p:cNvPr id="19" name="모서리가 둥근 직사각형 18"/>
            <p:cNvSpPr/>
            <p:nvPr/>
          </p:nvSpPr>
          <p:spPr>
            <a:xfrm>
              <a:off x="4139952" y="5209349"/>
              <a:ext cx="1080120" cy="1080120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4483973" y="5257254"/>
              <a:ext cx="73609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(120</a:t>
              </a:r>
              <a:r>
                <a:rPr lang="en-US" altLang="ko-KR" sz="1050" dirty="0">
                  <a:solidFill>
                    <a:schemeClr val="bg1">
                      <a:lumMod val="50000"/>
                    </a:schemeClr>
                  </a:solidFill>
                </a:rPr>
                <a:t>, 20</a:t>
              </a:r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)</a:t>
              </a:r>
              <a:endParaRPr lang="en-US" altLang="ko-KR" sz="105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4642400" y="5302247"/>
              <a:ext cx="2904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ym typeface="Wingdings"/>
                </a:rPr>
                <a:t></a:t>
              </a:r>
              <a:endParaRPr lang="ko-KR" altLang="en-US" dirty="0"/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4211960" y="5507598"/>
              <a:ext cx="2904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ym typeface="Wingdings"/>
                </a:rPr>
                <a:t></a:t>
              </a:r>
              <a:endParaRPr lang="ko-KR" altLang="en-US" dirty="0"/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4355976" y="5576198"/>
              <a:ext cx="63991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(20</a:t>
              </a:r>
              <a:r>
                <a:rPr lang="en-US" altLang="ko-KR" sz="1050" dirty="0">
                  <a:solidFill>
                    <a:schemeClr val="bg1">
                      <a:lumMod val="50000"/>
                    </a:schemeClr>
                  </a:solidFill>
                </a:rPr>
                <a:t>, </a:t>
              </a:r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50)</a:t>
              </a:r>
              <a:endParaRPr lang="en-US" altLang="ko-KR" sz="105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24" name="직선 화살표 연결선 23"/>
            <p:cNvCxnSpPr/>
            <p:nvPr/>
          </p:nvCxnSpPr>
          <p:spPr>
            <a:xfrm flipH="1">
              <a:off x="4355976" y="5486913"/>
              <a:ext cx="427280" cy="205351"/>
            </a:xfrm>
            <a:prstGeom prst="straightConnector1">
              <a:avLst/>
            </a:prstGeom>
            <a:ln>
              <a:solidFill>
                <a:srgbClr val="FF00FF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직사각형 24"/>
            <p:cNvSpPr/>
            <p:nvPr/>
          </p:nvSpPr>
          <p:spPr>
            <a:xfrm>
              <a:off x="5580112" y="4829194"/>
              <a:ext cx="1702710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100" dirty="0" err="1" smtClean="0"/>
                <a:t>context.lineTo</a:t>
              </a:r>
              <a:r>
                <a:rPr lang="en-US" altLang="ko-KR" sz="1100" dirty="0" smtClean="0"/>
                <a:t>(150</a:t>
              </a:r>
              <a:r>
                <a:rPr lang="en-US" altLang="ko-KR" sz="1100" dirty="0"/>
                <a:t>, </a:t>
              </a:r>
              <a:r>
                <a:rPr lang="en-US" altLang="ko-KR" sz="1100" dirty="0" smtClean="0"/>
                <a:t>120)</a:t>
              </a:r>
              <a:endParaRPr lang="en-US" altLang="ko-KR" sz="1100" dirty="0"/>
            </a:p>
          </p:txBody>
        </p:sp>
        <p:sp>
          <p:nvSpPr>
            <p:cNvPr id="26" name="모서리가 둥근 직사각형 25"/>
            <p:cNvSpPr/>
            <p:nvPr/>
          </p:nvSpPr>
          <p:spPr>
            <a:xfrm>
              <a:off x="5868144" y="5176359"/>
              <a:ext cx="1080120" cy="1080120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6212165" y="5197842"/>
              <a:ext cx="73609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(120</a:t>
              </a:r>
              <a:r>
                <a:rPr lang="en-US" altLang="ko-KR" sz="1050" dirty="0">
                  <a:solidFill>
                    <a:schemeClr val="bg1">
                      <a:lumMod val="50000"/>
                    </a:schemeClr>
                  </a:solidFill>
                </a:rPr>
                <a:t>, 20</a:t>
              </a:r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)</a:t>
              </a:r>
              <a:endParaRPr lang="en-US" altLang="ko-KR" sz="105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6370592" y="5269257"/>
              <a:ext cx="2904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ym typeface="Wingdings"/>
                </a:rPr>
                <a:t></a:t>
              </a:r>
              <a:endParaRPr lang="ko-KR" altLang="en-US" dirty="0"/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5940152" y="5474608"/>
              <a:ext cx="2904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ym typeface="Wingdings"/>
                </a:rPr>
                <a:t></a:t>
              </a:r>
              <a:endParaRPr lang="ko-KR" altLang="en-US" dirty="0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6084168" y="5543208"/>
              <a:ext cx="63991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(20</a:t>
              </a:r>
              <a:r>
                <a:rPr lang="en-US" altLang="ko-KR" sz="1050" dirty="0">
                  <a:solidFill>
                    <a:schemeClr val="bg1">
                      <a:lumMod val="50000"/>
                    </a:schemeClr>
                  </a:solidFill>
                </a:rPr>
                <a:t>, </a:t>
              </a:r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50)</a:t>
              </a:r>
              <a:endParaRPr lang="en-US" altLang="ko-KR" sz="105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31" name="직선 화살표 연결선 30"/>
            <p:cNvCxnSpPr/>
            <p:nvPr/>
          </p:nvCxnSpPr>
          <p:spPr>
            <a:xfrm flipH="1">
              <a:off x="6075551" y="5459452"/>
              <a:ext cx="440273" cy="194293"/>
            </a:xfrm>
            <a:prstGeom prst="straightConnector1">
              <a:avLst/>
            </a:prstGeom>
            <a:ln>
              <a:solidFill>
                <a:srgbClr val="FF00FF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직사각형 31"/>
            <p:cNvSpPr/>
            <p:nvPr/>
          </p:nvSpPr>
          <p:spPr>
            <a:xfrm>
              <a:off x="6542084" y="5797124"/>
              <a:ext cx="2904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ym typeface="Wingdings"/>
                </a:rPr>
                <a:t></a:t>
              </a:r>
              <a:endParaRPr lang="ko-KR" altLang="en-US" dirty="0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5906298" y="5912540"/>
              <a:ext cx="787395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(150</a:t>
              </a:r>
              <a:r>
                <a:rPr lang="en-US" altLang="ko-KR" sz="1050" dirty="0">
                  <a:solidFill>
                    <a:schemeClr val="bg1">
                      <a:lumMod val="50000"/>
                    </a:schemeClr>
                  </a:solidFill>
                </a:rPr>
                <a:t>, </a:t>
              </a:r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120)</a:t>
              </a:r>
              <a:endParaRPr lang="en-US" altLang="ko-KR" sz="105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34" name="직선 화살표 연결선 33"/>
            <p:cNvCxnSpPr/>
            <p:nvPr/>
          </p:nvCxnSpPr>
          <p:spPr>
            <a:xfrm>
              <a:off x="6085384" y="5670166"/>
              <a:ext cx="601932" cy="311624"/>
            </a:xfrm>
            <a:prstGeom prst="straightConnector1">
              <a:avLst/>
            </a:prstGeom>
            <a:ln>
              <a:solidFill>
                <a:srgbClr val="FF00FF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직사각형 34"/>
            <p:cNvSpPr/>
            <p:nvPr/>
          </p:nvSpPr>
          <p:spPr>
            <a:xfrm>
              <a:off x="7420637" y="4809685"/>
              <a:ext cx="1164101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100" dirty="0" err="1" smtClean="0"/>
                <a:t>context.stroke</a:t>
              </a:r>
              <a:r>
                <a:rPr lang="en-US" altLang="ko-KR" sz="1100" dirty="0" smtClean="0"/>
                <a:t>()</a:t>
              </a:r>
              <a:endParaRPr lang="en-US" altLang="ko-KR" sz="11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001986" y="6320353"/>
              <a:ext cx="4667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smtClean="0"/>
                <a:t>경</a:t>
              </a:r>
              <a:r>
                <a:rPr lang="ko-KR" altLang="en-US" sz="1100"/>
                <a:t>로</a:t>
              </a:r>
              <a:endParaRPr lang="ko-KR" altLang="en-US" sz="11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711405" y="6308978"/>
              <a:ext cx="4667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smtClean="0"/>
                <a:t>경</a:t>
              </a:r>
              <a:r>
                <a:rPr lang="ko-KR" altLang="en-US" sz="1100"/>
                <a:t>로</a:t>
              </a:r>
              <a:endParaRPr lang="ko-KR" altLang="en-US" sz="1100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425578" y="6308978"/>
              <a:ext cx="4667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smtClean="0"/>
                <a:t>경</a:t>
              </a:r>
              <a:r>
                <a:rPr lang="ko-KR" altLang="en-US" sz="1100"/>
                <a:t>로</a:t>
              </a:r>
              <a:endParaRPr lang="ko-KR" altLang="en-US" sz="1100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6153770" y="6308978"/>
              <a:ext cx="4667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smtClean="0"/>
                <a:t>경</a:t>
              </a:r>
              <a:r>
                <a:rPr lang="ko-KR" altLang="en-US" sz="1100"/>
                <a:t>로</a:t>
              </a:r>
              <a:endParaRPr lang="ko-KR" altLang="en-US" sz="1100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438301" y="6308978"/>
              <a:ext cx="108074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smtClean="0"/>
                <a:t>캔버스에 출력</a:t>
              </a:r>
              <a:endParaRPr lang="ko-KR" altLang="en-US" sz="1100" dirty="0"/>
            </a:p>
          </p:txBody>
        </p:sp>
        <p:sp>
          <p:nvSpPr>
            <p:cNvPr id="41" name="오른쪽 화살표 40"/>
            <p:cNvSpPr/>
            <p:nvPr/>
          </p:nvSpPr>
          <p:spPr>
            <a:xfrm>
              <a:off x="1993731" y="5659274"/>
              <a:ext cx="202005" cy="166704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오른쪽 화살표 41"/>
            <p:cNvSpPr/>
            <p:nvPr/>
          </p:nvSpPr>
          <p:spPr>
            <a:xfrm>
              <a:off x="3721923" y="5660906"/>
              <a:ext cx="202005" cy="166704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오른쪽 화살표 42"/>
            <p:cNvSpPr/>
            <p:nvPr/>
          </p:nvSpPr>
          <p:spPr>
            <a:xfrm>
              <a:off x="5450115" y="5660906"/>
              <a:ext cx="202005" cy="166704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오른쪽 화살표 43"/>
            <p:cNvSpPr/>
            <p:nvPr/>
          </p:nvSpPr>
          <p:spPr>
            <a:xfrm>
              <a:off x="7034291" y="5660906"/>
              <a:ext cx="202005" cy="166704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5" name="그림 4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00574" y="5317452"/>
              <a:ext cx="1179566" cy="8971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13904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경로 닫기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err="1" smtClean="0"/>
              <a:t>closePath</a:t>
            </a:r>
            <a:r>
              <a:rPr lang="en-US" altLang="ko-KR" dirty="0" smtClean="0"/>
              <a:t>()</a:t>
            </a:r>
          </a:p>
          <a:p>
            <a:pPr lvl="1"/>
            <a:r>
              <a:rPr lang="ko-KR" altLang="en-US" dirty="0" smtClean="0"/>
              <a:t>경로의 마지막 점과 시작점을 연결하는 직선 추가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더 이상 경로에 새로운 도형을 추가할 수 없음</a:t>
            </a:r>
            <a:endParaRPr lang="en-US" altLang="ko-KR" dirty="0" smtClean="0"/>
          </a:p>
          <a:p>
            <a:pPr lvl="2"/>
            <a:r>
              <a:rPr lang="en-US" altLang="ko-KR" dirty="0" err="1" smtClean="0"/>
              <a:t>beginPath</a:t>
            </a:r>
            <a:r>
              <a:rPr lang="en-US" altLang="ko-KR" dirty="0" smtClean="0"/>
              <a:t>()</a:t>
            </a:r>
            <a:r>
              <a:rPr lang="ko-KR" altLang="en-US" dirty="0" smtClean="0"/>
              <a:t>를 호출하면 새로운 경로 시작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11</a:t>
            </a:fld>
            <a:endParaRPr lang="ko-KR" altLang="en-US" dirty="0"/>
          </a:p>
        </p:txBody>
      </p:sp>
      <p:grpSp>
        <p:nvGrpSpPr>
          <p:cNvPr id="75" name="그룹 74"/>
          <p:cNvGrpSpPr/>
          <p:nvPr/>
        </p:nvGrpSpPr>
        <p:grpSpPr>
          <a:xfrm>
            <a:off x="-108520" y="3304493"/>
            <a:ext cx="9208898" cy="1752769"/>
            <a:chOff x="-108520" y="3304493"/>
            <a:chExt cx="9208898" cy="1752769"/>
          </a:xfrm>
        </p:grpSpPr>
        <p:sp>
          <p:nvSpPr>
            <p:cNvPr id="6" name="모서리가 둥근 직사각형 5"/>
            <p:cNvSpPr/>
            <p:nvPr/>
          </p:nvSpPr>
          <p:spPr>
            <a:xfrm>
              <a:off x="114514" y="3708225"/>
              <a:ext cx="1080120" cy="1080120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-108520" y="3304493"/>
              <a:ext cx="14189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err="1" smtClean="0"/>
                <a:t>context.beginPath</a:t>
              </a:r>
              <a:r>
                <a:rPr lang="en-US" altLang="ko-KR" sz="1100" dirty="0" smtClean="0"/>
                <a:t>()</a:t>
              </a:r>
              <a:endParaRPr lang="ko-KR" altLang="en-US" sz="1100" dirty="0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1238450" y="3304493"/>
              <a:ext cx="1750800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100" dirty="0" err="1"/>
                <a:t>context.moveTo</a:t>
              </a:r>
              <a:r>
                <a:rPr lang="en-US" altLang="ko-KR" sz="1100" dirty="0"/>
                <a:t>(120, 20</a:t>
              </a:r>
              <a:r>
                <a:rPr lang="en-US" altLang="ko-KR" sz="1100" dirty="0" smtClean="0"/>
                <a:t>)</a:t>
              </a:r>
              <a:endParaRPr lang="en-US" altLang="ko-KR" sz="1100" dirty="0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2947330" y="3304493"/>
              <a:ext cx="1548822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100" dirty="0" err="1" smtClean="0"/>
                <a:t>context.lineTo</a:t>
              </a:r>
              <a:r>
                <a:rPr lang="en-US" altLang="ko-KR" sz="1100" dirty="0" smtClean="0"/>
                <a:t>(20</a:t>
              </a:r>
              <a:r>
                <a:rPr lang="en-US" altLang="ko-KR" sz="1100" dirty="0"/>
                <a:t>, </a:t>
              </a:r>
              <a:r>
                <a:rPr lang="en-US" altLang="ko-KR" sz="1100" dirty="0" smtClean="0"/>
                <a:t>50)</a:t>
              </a:r>
              <a:endParaRPr lang="en-US" altLang="ko-KR" sz="1100" dirty="0"/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1670498" y="3704157"/>
              <a:ext cx="1080120" cy="1080120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014519" y="3725640"/>
              <a:ext cx="73609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(120</a:t>
              </a:r>
              <a:r>
                <a:rPr lang="en-US" altLang="ko-KR" sz="1050" dirty="0">
                  <a:solidFill>
                    <a:schemeClr val="bg1">
                      <a:lumMod val="50000"/>
                    </a:schemeClr>
                  </a:solidFill>
                </a:rPr>
                <a:t>, 20</a:t>
              </a:r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)</a:t>
              </a:r>
              <a:endParaRPr lang="en-US" altLang="ko-KR" sz="105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172946" y="3797055"/>
              <a:ext cx="2904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ym typeface="Wingdings"/>
                </a:rPr>
                <a:t></a:t>
              </a:r>
              <a:endParaRPr lang="ko-KR" altLang="en-US" dirty="0"/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3235362" y="3684648"/>
              <a:ext cx="1080120" cy="1080120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3579383" y="3732553"/>
              <a:ext cx="73609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(120</a:t>
              </a:r>
              <a:r>
                <a:rPr lang="en-US" altLang="ko-KR" sz="1050" dirty="0">
                  <a:solidFill>
                    <a:schemeClr val="bg1">
                      <a:lumMod val="50000"/>
                    </a:schemeClr>
                  </a:solidFill>
                </a:rPr>
                <a:t>, 20</a:t>
              </a:r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)</a:t>
              </a:r>
              <a:endParaRPr lang="en-US" altLang="ko-KR" sz="105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3737810" y="3777546"/>
              <a:ext cx="2904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ym typeface="Wingdings"/>
                </a:rPr>
                <a:t></a:t>
              </a:r>
              <a:endParaRPr lang="ko-KR" altLang="en-US" dirty="0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3307370" y="3982897"/>
              <a:ext cx="2904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ym typeface="Wingdings"/>
                </a:rPr>
                <a:t></a:t>
              </a:r>
              <a:endParaRPr lang="ko-KR" altLang="en-US" dirty="0"/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3451386" y="4051497"/>
              <a:ext cx="63991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(20</a:t>
              </a:r>
              <a:r>
                <a:rPr lang="en-US" altLang="ko-KR" sz="1050" dirty="0">
                  <a:solidFill>
                    <a:schemeClr val="bg1">
                      <a:lumMod val="50000"/>
                    </a:schemeClr>
                  </a:solidFill>
                </a:rPr>
                <a:t>, </a:t>
              </a:r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50)</a:t>
              </a:r>
              <a:endParaRPr lang="en-US" altLang="ko-KR" sz="105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18" name="직선 화살표 연결선 17"/>
            <p:cNvCxnSpPr/>
            <p:nvPr/>
          </p:nvCxnSpPr>
          <p:spPr>
            <a:xfrm flipH="1">
              <a:off x="3451386" y="3962212"/>
              <a:ext cx="427280" cy="205351"/>
            </a:xfrm>
            <a:prstGeom prst="straightConnector1">
              <a:avLst/>
            </a:prstGeom>
            <a:ln>
              <a:solidFill>
                <a:srgbClr val="FF00FF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직사각형 18"/>
            <p:cNvSpPr/>
            <p:nvPr/>
          </p:nvSpPr>
          <p:spPr>
            <a:xfrm>
              <a:off x="4531506" y="3304493"/>
              <a:ext cx="1702710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100" dirty="0" err="1" smtClean="0"/>
                <a:t>context.lineTo</a:t>
              </a:r>
              <a:r>
                <a:rPr lang="en-US" altLang="ko-KR" sz="1100" dirty="0" smtClean="0"/>
                <a:t>(150</a:t>
              </a:r>
              <a:r>
                <a:rPr lang="en-US" altLang="ko-KR" sz="1100" dirty="0"/>
                <a:t>, </a:t>
              </a:r>
              <a:r>
                <a:rPr lang="en-US" altLang="ko-KR" sz="1100" dirty="0" smtClean="0"/>
                <a:t>120)</a:t>
              </a:r>
              <a:endParaRPr lang="en-US" altLang="ko-KR" sz="1100" dirty="0"/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4891546" y="3651658"/>
              <a:ext cx="1080120" cy="1080120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5235567" y="3673141"/>
              <a:ext cx="73609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(120</a:t>
              </a:r>
              <a:r>
                <a:rPr lang="en-US" altLang="ko-KR" sz="1050" dirty="0">
                  <a:solidFill>
                    <a:schemeClr val="bg1">
                      <a:lumMod val="50000"/>
                    </a:schemeClr>
                  </a:solidFill>
                </a:rPr>
                <a:t>, 20</a:t>
              </a:r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)</a:t>
              </a:r>
              <a:endParaRPr lang="en-US" altLang="ko-KR" sz="105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5393994" y="3744556"/>
              <a:ext cx="2904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ym typeface="Wingdings"/>
                </a:rPr>
                <a:t></a:t>
              </a:r>
              <a:endParaRPr lang="ko-KR" altLang="en-US" dirty="0"/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4963554" y="3949907"/>
              <a:ext cx="2904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ym typeface="Wingdings"/>
                </a:rPr>
                <a:t></a:t>
              </a:r>
              <a:endParaRPr lang="ko-KR" altLang="en-US" dirty="0"/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5107570" y="4018507"/>
              <a:ext cx="63991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(20</a:t>
              </a:r>
              <a:r>
                <a:rPr lang="en-US" altLang="ko-KR" sz="1050" dirty="0">
                  <a:solidFill>
                    <a:schemeClr val="bg1">
                      <a:lumMod val="50000"/>
                    </a:schemeClr>
                  </a:solidFill>
                </a:rPr>
                <a:t>, </a:t>
              </a:r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50)</a:t>
              </a:r>
              <a:endParaRPr lang="en-US" altLang="ko-KR" sz="105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25" name="직선 화살표 연결선 24"/>
            <p:cNvCxnSpPr/>
            <p:nvPr/>
          </p:nvCxnSpPr>
          <p:spPr>
            <a:xfrm flipH="1">
              <a:off x="5098953" y="3934751"/>
              <a:ext cx="440273" cy="194293"/>
            </a:xfrm>
            <a:prstGeom prst="straightConnector1">
              <a:avLst/>
            </a:prstGeom>
            <a:ln>
              <a:solidFill>
                <a:srgbClr val="FF00FF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직사각형 25"/>
            <p:cNvSpPr/>
            <p:nvPr/>
          </p:nvSpPr>
          <p:spPr>
            <a:xfrm>
              <a:off x="5565486" y="4272423"/>
              <a:ext cx="2904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ym typeface="Wingdings"/>
                </a:rPr>
                <a:t></a:t>
              </a:r>
              <a:endParaRPr lang="ko-KR" altLang="en-US" dirty="0"/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4929700" y="4387839"/>
              <a:ext cx="787395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(150</a:t>
              </a:r>
              <a:r>
                <a:rPr lang="en-US" altLang="ko-KR" sz="1050" dirty="0">
                  <a:solidFill>
                    <a:schemeClr val="bg1">
                      <a:lumMod val="50000"/>
                    </a:schemeClr>
                  </a:solidFill>
                </a:rPr>
                <a:t>, </a:t>
              </a:r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120)</a:t>
              </a:r>
              <a:endParaRPr lang="en-US" altLang="ko-KR" sz="105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28" name="직선 화살표 연결선 27"/>
            <p:cNvCxnSpPr/>
            <p:nvPr/>
          </p:nvCxnSpPr>
          <p:spPr>
            <a:xfrm>
              <a:off x="5108786" y="4145465"/>
              <a:ext cx="601932" cy="311624"/>
            </a:xfrm>
            <a:prstGeom prst="straightConnector1">
              <a:avLst/>
            </a:prstGeom>
            <a:ln>
              <a:solidFill>
                <a:srgbClr val="FF00FF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직사각형 28"/>
            <p:cNvSpPr/>
            <p:nvPr/>
          </p:nvSpPr>
          <p:spPr>
            <a:xfrm>
              <a:off x="7785885" y="3311406"/>
              <a:ext cx="1164101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100" dirty="0" err="1" smtClean="0"/>
                <a:t>context.stroke</a:t>
              </a:r>
              <a:r>
                <a:rPr lang="en-US" altLang="ko-KR" sz="1100" dirty="0" smtClean="0"/>
                <a:t>()</a:t>
              </a:r>
              <a:endParaRPr lang="en-US" altLang="ko-KR" sz="11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25922" y="4795652"/>
              <a:ext cx="4667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smtClean="0"/>
                <a:t>경</a:t>
              </a:r>
              <a:r>
                <a:rPr lang="ko-KR" altLang="en-US" sz="1100"/>
                <a:t>로</a:t>
              </a:r>
              <a:endParaRPr lang="ko-KR" altLang="en-US" sz="11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956124" y="4784277"/>
              <a:ext cx="4667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smtClean="0"/>
                <a:t>경</a:t>
              </a:r>
              <a:r>
                <a:rPr lang="ko-KR" altLang="en-US" sz="1100"/>
                <a:t>로</a:t>
              </a:r>
              <a:endParaRPr lang="ko-KR" altLang="en-US" sz="1100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3520988" y="4784277"/>
              <a:ext cx="4667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smtClean="0"/>
                <a:t>경</a:t>
              </a:r>
              <a:r>
                <a:rPr lang="ko-KR" altLang="en-US" sz="1100"/>
                <a:t>로</a:t>
              </a:r>
              <a:endParaRPr lang="ko-KR" altLang="en-US" sz="11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177172" y="4784277"/>
              <a:ext cx="4667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 smtClean="0"/>
                <a:t>경</a:t>
              </a:r>
              <a:r>
                <a:rPr lang="ko-KR" altLang="en-US" sz="1100" dirty="0"/>
                <a:t>로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803549" y="4784277"/>
              <a:ext cx="108074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smtClean="0"/>
                <a:t>캔버스에 출력</a:t>
              </a:r>
              <a:endParaRPr lang="ko-KR" altLang="en-US" sz="1100" dirty="0"/>
            </a:p>
          </p:txBody>
        </p:sp>
        <p:sp>
          <p:nvSpPr>
            <p:cNvPr id="35" name="오른쪽 화살표 34"/>
            <p:cNvSpPr/>
            <p:nvPr/>
          </p:nvSpPr>
          <p:spPr>
            <a:xfrm>
              <a:off x="1324477" y="4134573"/>
              <a:ext cx="202005" cy="166704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오른쪽 화살표 35"/>
            <p:cNvSpPr/>
            <p:nvPr/>
          </p:nvSpPr>
          <p:spPr>
            <a:xfrm>
              <a:off x="2862993" y="4136205"/>
              <a:ext cx="202005" cy="166704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오른쪽 화살표 36"/>
            <p:cNvSpPr/>
            <p:nvPr/>
          </p:nvSpPr>
          <p:spPr>
            <a:xfrm>
              <a:off x="4473517" y="4136205"/>
              <a:ext cx="202005" cy="166704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오른쪽 화살표 37"/>
            <p:cNvSpPr/>
            <p:nvPr/>
          </p:nvSpPr>
          <p:spPr>
            <a:xfrm>
              <a:off x="6143720" y="4136205"/>
              <a:ext cx="202005" cy="166704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6345725" y="3307501"/>
              <a:ext cx="1467068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100" b="1" dirty="0" err="1" smtClean="0"/>
                <a:t>context.closePath</a:t>
              </a:r>
              <a:r>
                <a:rPr lang="en-US" altLang="ko-KR" sz="1100" b="1" dirty="0" smtClean="0"/>
                <a:t>()</a:t>
              </a:r>
              <a:endParaRPr lang="en-US" altLang="ko-KR" sz="1100" b="1" dirty="0"/>
            </a:p>
          </p:txBody>
        </p:sp>
        <p:sp>
          <p:nvSpPr>
            <p:cNvPr id="56" name="모서리가 둥근 직사각형 55"/>
            <p:cNvSpPr/>
            <p:nvPr/>
          </p:nvSpPr>
          <p:spPr>
            <a:xfrm>
              <a:off x="6499708" y="3654666"/>
              <a:ext cx="1080120" cy="1080120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6843729" y="3676149"/>
              <a:ext cx="73609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(120</a:t>
              </a:r>
              <a:r>
                <a:rPr lang="en-US" altLang="ko-KR" sz="1050" dirty="0">
                  <a:solidFill>
                    <a:schemeClr val="bg1">
                      <a:lumMod val="50000"/>
                    </a:schemeClr>
                  </a:solidFill>
                </a:rPr>
                <a:t>, 20</a:t>
              </a:r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)</a:t>
              </a:r>
              <a:endParaRPr lang="en-US" altLang="ko-KR" sz="105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>
              <a:off x="7002156" y="3747564"/>
              <a:ext cx="2904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ym typeface="Wingdings"/>
                </a:rPr>
                <a:t></a:t>
              </a:r>
              <a:endParaRPr lang="ko-KR" altLang="en-US" dirty="0"/>
            </a:p>
          </p:txBody>
        </p:sp>
        <p:sp>
          <p:nvSpPr>
            <p:cNvPr id="59" name="직사각형 58"/>
            <p:cNvSpPr/>
            <p:nvPr/>
          </p:nvSpPr>
          <p:spPr>
            <a:xfrm>
              <a:off x="6571716" y="3952915"/>
              <a:ext cx="2904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ym typeface="Wingdings"/>
                </a:rPr>
                <a:t></a:t>
              </a:r>
              <a:endParaRPr lang="ko-KR" altLang="en-US" dirty="0"/>
            </a:p>
          </p:txBody>
        </p:sp>
        <p:sp>
          <p:nvSpPr>
            <p:cNvPr id="60" name="직사각형 59"/>
            <p:cNvSpPr/>
            <p:nvPr/>
          </p:nvSpPr>
          <p:spPr>
            <a:xfrm>
              <a:off x="6425886" y="3823156"/>
              <a:ext cx="63991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(20</a:t>
              </a:r>
              <a:r>
                <a:rPr lang="en-US" altLang="ko-KR" sz="1050" dirty="0">
                  <a:solidFill>
                    <a:schemeClr val="bg1">
                      <a:lumMod val="50000"/>
                    </a:schemeClr>
                  </a:solidFill>
                </a:rPr>
                <a:t>, </a:t>
              </a:r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50)</a:t>
              </a:r>
              <a:endParaRPr lang="en-US" altLang="ko-KR" sz="105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61" name="직선 화살표 연결선 60"/>
            <p:cNvCxnSpPr/>
            <p:nvPr/>
          </p:nvCxnSpPr>
          <p:spPr>
            <a:xfrm flipH="1">
              <a:off x="6707115" y="3937759"/>
              <a:ext cx="440273" cy="194293"/>
            </a:xfrm>
            <a:prstGeom prst="straightConnector1">
              <a:avLst/>
            </a:prstGeom>
            <a:ln>
              <a:solidFill>
                <a:srgbClr val="FF00FF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직사각형 61"/>
            <p:cNvSpPr/>
            <p:nvPr/>
          </p:nvSpPr>
          <p:spPr>
            <a:xfrm>
              <a:off x="7173648" y="4275431"/>
              <a:ext cx="2904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ym typeface="Wingdings"/>
                </a:rPr>
                <a:t></a:t>
              </a:r>
              <a:endParaRPr lang="ko-KR" altLang="en-US" dirty="0"/>
            </a:p>
          </p:txBody>
        </p:sp>
        <p:sp>
          <p:nvSpPr>
            <p:cNvPr id="63" name="직사각형 62"/>
            <p:cNvSpPr/>
            <p:nvPr/>
          </p:nvSpPr>
          <p:spPr>
            <a:xfrm>
              <a:off x="6537862" y="4390847"/>
              <a:ext cx="787395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 latinLnBrk="0"/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(150</a:t>
              </a:r>
              <a:r>
                <a:rPr lang="en-US" altLang="ko-KR" sz="1050" dirty="0">
                  <a:solidFill>
                    <a:schemeClr val="bg1">
                      <a:lumMod val="50000"/>
                    </a:schemeClr>
                  </a:solidFill>
                </a:rPr>
                <a:t>, </a:t>
              </a:r>
              <a:r>
                <a:rPr lang="en-US" altLang="ko-KR" sz="1050" dirty="0" smtClean="0">
                  <a:solidFill>
                    <a:schemeClr val="bg1">
                      <a:lumMod val="50000"/>
                    </a:schemeClr>
                  </a:solidFill>
                </a:rPr>
                <a:t>120)</a:t>
              </a:r>
              <a:endParaRPr lang="en-US" altLang="ko-KR" sz="105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64" name="직선 화살표 연결선 63"/>
            <p:cNvCxnSpPr/>
            <p:nvPr/>
          </p:nvCxnSpPr>
          <p:spPr>
            <a:xfrm>
              <a:off x="6716948" y="4148473"/>
              <a:ext cx="601932" cy="311624"/>
            </a:xfrm>
            <a:prstGeom prst="straightConnector1">
              <a:avLst/>
            </a:prstGeom>
            <a:ln>
              <a:solidFill>
                <a:srgbClr val="FF00FF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6785334" y="4787285"/>
              <a:ext cx="4667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 smtClean="0"/>
                <a:t>경</a:t>
              </a:r>
              <a:r>
                <a:rPr lang="ko-KR" altLang="en-US" sz="1100" dirty="0"/>
                <a:t>로</a:t>
              </a:r>
            </a:p>
          </p:txBody>
        </p:sp>
        <p:sp>
          <p:nvSpPr>
            <p:cNvPr id="66" name="오른쪽 화살표 65"/>
            <p:cNvSpPr/>
            <p:nvPr/>
          </p:nvSpPr>
          <p:spPr>
            <a:xfrm>
              <a:off x="7665855" y="4139213"/>
              <a:ext cx="202005" cy="166704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7" name="직선 화살표 연결선 66"/>
            <p:cNvCxnSpPr/>
            <p:nvPr/>
          </p:nvCxnSpPr>
          <p:spPr>
            <a:xfrm flipH="1" flipV="1">
              <a:off x="7147388" y="3909843"/>
              <a:ext cx="171494" cy="520333"/>
            </a:xfrm>
            <a:prstGeom prst="straightConnector1">
              <a:avLst/>
            </a:prstGeom>
            <a:ln>
              <a:solidFill>
                <a:srgbClr val="FF00FF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4" name="그림 7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20812" y="3762155"/>
              <a:ext cx="1179566" cy="888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34433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선 그리기와 사각형 그리기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선 그리는 </a:t>
            </a:r>
            <a:r>
              <a:rPr lang="ko-KR" altLang="en-US" dirty="0" err="1" smtClean="0"/>
              <a:t>컨텍스트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메소드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err="1" smtClean="0"/>
              <a:t>선그리기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moveTo</a:t>
            </a:r>
            <a:r>
              <a:rPr lang="en-US" altLang="ko-KR" dirty="0" smtClean="0"/>
              <a:t>()</a:t>
            </a:r>
            <a:r>
              <a:rPr lang="ko-KR" altLang="en-US" dirty="0" smtClean="0"/>
              <a:t>를 이용하여 시작점을 설정하고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lineTo</a:t>
            </a:r>
            <a:r>
              <a:rPr lang="en-US" altLang="ko-KR" dirty="0" smtClean="0"/>
              <a:t>()</a:t>
            </a:r>
            <a:r>
              <a:rPr lang="ko-KR" altLang="en-US" dirty="0" smtClean="0"/>
              <a:t>로 선을 연결해 나간다</a:t>
            </a:r>
            <a:r>
              <a:rPr lang="en-US" altLang="ko-KR" dirty="0" smtClean="0"/>
              <a:t>.</a:t>
            </a:r>
          </a:p>
          <a:p>
            <a:pPr lvl="1"/>
            <a:r>
              <a:rPr lang="en-US" altLang="ko-KR" dirty="0" err="1" smtClean="0"/>
              <a:t>lineTo</a:t>
            </a:r>
            <a:r>
              <a:rPr lang="en-US" altLang="ko-KR" dirty="0" smtClean="0"/>
              <a:t>(x, y)</a:t>
            </a:r>
            <a:r>
              <a:rPr lang="ko-KR" altLang="en-US" dirty="0" smtClean="0"/>
              <a:t>에 지정한 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x,y</a:t>
            </a:r>
            <a:r>
              <a:rPr lang="en-US" altLang="ko-KR" dirty="0" smtClean="0"/>
              <a:t>)</a:t>
            </a:r>
            <a:r>
              <a:rPr lang="ko-KR" altLang="en-US" dirty="0" smtClean="0"/>
              <a:t>가 끝점이 된다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12</a:t>
            </a:fld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765" y="2060848"/>
            <a:ext cx="7840980" cy="691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690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90134" y="1531760"/>
            <a:ext cx="6340146" cy="50475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&lt;html&gt;</a:t>
            </a:r>
          </a:p>
          <a:p>
            <a:pPr defTabSz="180000"/>
            <a:r>
              <a:rPr lang="en-US" altLang="ko-KR" sz="1400" dirty="0"/>
              <a:t>&lt;head&gt;&lt;title&gt;</a:t>
            </a:r>
            <a:r>
              <a:rPr lang="ko-KR" altLang="en-US" sz="1400" dirty="0"/>
              <a:t>선으로 삼각형 </a:t>
            </a:r>
            <a:r>
              <a:rPr lang="ko-KR" altLang="en-US" sz="1400" dirty="0" smtClean="0"/>
              <a:t>그리기</a:t>
            </a:r>
            <a:r>
              <a:rPr lang="en-US" altLang="ko-KR" sz="1400" dirty="0" smtClean="0"/>
              <a:t>&lt;/</a:t>
            </a:r>
            <a:r>
              <a:rPr lang="en-US" altLang="ko-KR" sz="1400" dirty="0"/>
              <a:t>title&gt;&lt;/head&gt;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&lt;h3&gt;</a:t>
            </a:r>
            <a:r>
              <a:rPr lang="ko-KR" altLang="en-US" sz="1400" dirty="0"/>
              <a:t>선으로 삼각형 그리기</a:t>
            </a:r>
            <a:r>
              <a:rPr lang="en-US" altLang="ko-KR" sz="1400" dirty="0"/>
              <a:t>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&lt;canvas id="</a:t>
            </a:r>
            <a:r>
              <a:rPr lang="en-US" altLang="ko-KR" sz="1400" dirty="0" err="1"/>
              <a:t>myCanvas</a:t>
            </a:r>
            <a:r>
              <a:rPr lang="en-US" altLang="ko-KR" sz="1400" dirty="0"/>
              <a:t>" </a:t>
            </a:r>
            <a:endParaRPr lang="en-US" altLang="ko-KR" sz="1400" dirty="0" smtClean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		style</a:t>
            </a:r>
            <a:r>
              <a:rPr lang="en-US" altLang="ko-KR" sz="1400" dirty="0"/>
              <a:t>="</a:t>
            </a:r>
            <a:r>
              <a:rPr lang="en-US" altLang="ko-KR" sz="1400" dirty="0" err="1" smtClean="0"/>
              <a:t>background-color:aliceblue</a:t>
            </a:r>
            <a:r>
              <a:rPr lang="en-US" altLang="ko-KR" sz="1400" dirty="0"/>
              <a:t>"</a:t>
            </a:r>
            <a:endParaRPr lang="en-US" altLang="ko-KR" sz="1400" dirty="0" smtClean="0"/>
          </a:p>
          <a:p>
            <a:pPr defTabSz="180000"/>
            <a:r>
              <a:rPr lang="en-US" altLang="ko-KR" sz="1400" dirty="0" smtClean="0"/>
              <a:t>			width</a:t>
            </a:r>
            <a:r>
              <a:rPr lang="en-US" altLang="ko-KR" sz="1400" dirty="0"/>
              <a:t>="200" height="150"&gt;&lt;/canvas&gt;</a:t>
            </a:r>
          </a:p>
          <a:p>
            <a:pPr defTabSz="180000"/>
            <a:r>
              <a:rPr lang="en-US" altLang="ko-KR" sz="1400" dirty="0" smtClean="0"/>
              <a:t>&lt;</a:t>
            </a:r>
            <a:r>
              <a:rPr lang="en-US" altLang="ko-KR" sz="1400" dirty="0"/>
              <a:t>script&gt;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var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canvas = </a:t>
            </a:r>
            <a:r>
              <a:rPr lang="en-US" altLang="ko-KR" sz="1400" dirty="0" err="1"/>
              <a:t>document.getElementById</a:t>
            </a:r>
            <a:r>
              <a:rPr lang="en-US" altLang="ko-KR" sz="1400" dirty="0"/>
              <a:t>("</a:t>
            </a:r>
            <a:r>
              <a:rPr lang="en-US" altLang="ko-KR" sz="1400" dirty="0" err="1"/>
              <a:t>myCanvas</a:t>
            </a:r>
            <a:r>
              <a:rPr lang="en-US" altLang="ko-KR" sz="1400" dirty="0"/>
              <a:t>");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var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context = </a:t>
            </a:r>
            <a:r>
              <a:rPr lang="en-US" altLang="ko-KR" sz="1400" dirty="0" err="1"/>
              <a:t>canvas.getContext</a:t>
            </a:r>
            <a:r>
              <a:rPr lang="en-US" altLang="ko-KR" sz="1400" dirty="0"/>
              <a:t>("2d");</a:t>
            </a:r>
          </a:p>
          <a:p>
            <a:pPr defTabSz="180000"/>
            <a:endParaRPr lang="ko-KR" altLang="en-US" sz="1400" dirty="0"/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err="1" smtClean="0"/>
              <a:t>context.beginPath</a:t>
            </a:r>
            <a:r>
              <a:rPr lang="en-US" altLang="ko-KR" sz="1400" b="1" dirty="0"/>
              <a:t>(); </a:t>
            </a:r>
            <a:r>
              <a:rPr lang="en-US" altLang="ko-KR" sz="1400" dirty="0"/>
              <a:t>// </a:t>
            </a:r>
            <a:r>
              <a:rPr lang="ko-KR" altLang="en-US" sz="1400" dirty="0"/>
              <a:t>빈 경로 만들기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err="1" smtClean="0"/>
              <a:t>context.moveTo</a:t>
            </a:r>
            <a:r>
              <a:rPr lang="en-US" altLang="ko-KR" sz="1400" b="1" dirty="0" smtClean="0"/>
              <a:t>(120</a:t>
            </a:r>
            <a:r>
              <a:rPr lang="en-US" altLang="ko-KR" sz="1400" b="1" dirty="0"/>
              <a:t>, 20); </a:t>
            </a:r>
            <a:r>
              <a:rPr lang="en-US" altLang="ko-KR" sz="1400" dirty="0"/>
              <a:t>// (120, 20)</a:t>
            </a:r>
            <a:r>
              <a:rPr lang="ko-KR" altLang="en-US" sz="1400" dirty="0"/>
              <a:t>을 시작점으로 설정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err="1" smtClean="0"/>
              <a:t>context.lineTo</a:t>
            </a:r>
            <a:r>
              <a:rPr lang="en-US" altLang="ko-KR" sz="1400" b="1" dirty="0" smtClean="0"/>
              <a:t>(20</a:t>
            </a:r>
            <a:r>
              <a:rPr lang="en-US" altLang="ko-KR" sz="1400" b="1" dirty="0"/>
              <a:t>, 50); </a:t>
            </a:r>
            <a:r>
              <a:rPr lang="en-US" altLang="ko-KR" sz="1400" dirty="0"/>
              <a:t>// </a:t>
            </a:r>
            <a:r>
              <a:rPr lang="ko-KR" altLang="en-US" sz="1400" dirty="0"/>
              <a:t>경로에 </a:t>
            </a:r>
            <a:r>
              <a:rPr lang="en-US" altLang="ko-KR" sz="1400" dirty="0"/>
              <a:t>(120, 20)</a:t>
            </a:r>
            <a:r>
              <a:rPr lang="ko-KR" altLang="en-US" sz="1400" dirty="0"/>
              <a:t>에서 </a:t>
            </a:r>
            <a:r>
              <a:rPr lang="en-US" altLang="ko-KR" sz="1400" dirty="0"/>
              <a:t>(20, 50)</a:t>
            </a:r>
            <a:r>
              <a:rPr lang="ko-KR" altLang="en-US" sz="1400" dirty="0"/>
              <a:t>까지 직선 추가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err="1" smtClean="0"/>
              <a:t>context.lineTo</a:t>
            </a:r>
            <a:r>
              <a:rPr lang="en-US" altLang="ko-KR" sz="1400" b="1" dirty="0" smtClean="0"/>
              <a:t>(150</a:t>
            </a:r>
            <a:r>
              <a:rPr lang="en-US" altLang="ko-KR" sz="1400" b="1" dirty="0"/>
              <a:t>, 120); </a:t>
            </a:r>
            <a:r>
              <a:rPr lang="en-US" altLang="ko-KR" sz="1400" dirty="0"/>
              <a:t>// </a:t>
            </a:r>
            <a:r>
              <a:rPr lang="ko-KR" altLang="en-US" sz="1400" dirty="0"/>
              <a:t>경로에 </a:t>
            </a:r>
            <a:r>
              <a:rPr lang="en-US" altLang="ko-KR" sz="1400" dirty="0"/>
              <a:t>(20, 50)</a:t>
            </a:r>
            <a:r>
              <a:rPr lang="ko-KR" altLang="en-US" sz="1400" dirty="0"/>
              <a:t>에서 </a:t>
            </a:r>
            <a:r>
              <a:rPr lang="en-US" altLang="ko-KR" sz="1400" dirty="0"/>
              <a:t>(150, 120)</a:t>
            </a:r>
            <a:r>
              <a:rPr lang="ko-KR" altLang="en-US" sz="1400" dirty="0"/>
              <a:t>까지 직선 추가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err="1" smtClean="0"/>
              <a:t>context.lineTo</a:t>
            </a:r>
            <a:r>
              <a:rPr lang="en-US" altLang="ko-KR" sz="1400" b="1" dirty="0" smtClean="0"/>
              <a:t>(120</a:t>
            </a:r>
            <a:r>
              <a:rPr lang="en-US" altLang="ko-KR" sz="1400" b="1" dirty="0"/>
              <a:t>, 20); </a:t>
            </a:r>
            <a:r>
              <a:rPr lang="en-US" altLang="ko-KR" sz="1400" dirty="0"/>
              <a:t>// </a:t>
            </a:r>
            <a:r>
              <a:rPr lang="ko-KR" altLang="en-US" sz="1400" dirty="0"/>
              <a:t>경로에 </a:t>
            </a:r>
            <a:r>
              <a:rPr lang="en-US" altLang="ko-KR" sz="1400" dirty="0"/>
              <a:t>(150, 120)</a:t>
            </a:r>
            <a:r>
              <a:rPr lang="ko-KR" altLang="en-US" sz="1400" dirty="0"/>
              <a:t>에서 </a:t>
            </a:r>
            <a:r>
              <a:rPr lang="en-US" altLang="ko-KR" sz="1400" dirty="0"/>
              <a:t>(120, 20)</a:t>
            </a:r>
            <a:r>
              <a:rPr lang="ko-KR" altLang="en-US" sz="1400" dirty="0"/>
              <a:t>까지 직선 </a:t>
            </a:r>
            <a:r>
              <a:rPr lang="ko-KR" altLang="en-US" sz="1400" dirty="0" smtClean="0"/>
              <a:t>추가</a:t>
            </a:r>
            <a:endParaRPr lang="en-US" altLang="ko-KR" sz="1400" dirty="0" smtClean="0"/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context.strokeStyle</a:t>
            </a:r>
            <a:r>
              <a:rPr lang="en-US" altLang="ko-KR" sz="1400" dirty="0"/>
              <a:t>="magenta"; // </a:t>
            </a:r>
            <a:r>
              <a:rPr lang="ko-KR" altLang="en-US" sz="1400" dirty="0"/>
              <a:t>선의 색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err="1" smtClean="0"/>
              <a:t>context.stroke</a:t>
            </a:r>
            <a:r>
              <a:rPr lang="en-US" altLang="ko-KR" sz="1400" b="1" dirty="0"/>
              <a:t>(); </a:t>
            </a:r>
            <a:r>
              <a:rPr lang="en-US" altLang="ko-KR" sz="1400" dirty="0"/>
              <a:t>// </a:t>
            </a:r>
            <a:r>
              <a:rPr lang="ko-KR" altLang="en-US" sz="1400" dirty="0"/>
              <a:t>경로를 캔버스에 그린다</a:t>
            </a:r>
          </a:p>
          <a:p>
            <a:pPr defTabSz="180000"/>
            <a:r>
              <a:rPr lang="en-US" altLang="ko-KR" sz="1400" dirty="0"/>
              <a:t>&lt;/script&gt; 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11–3 </a:t>
            </a:r>
            <a:r>
              <a:rPr lang="ko-KR" altLang="en-US" dirty="0" smtClean="0"/>
              <a:t>선으로 삼각형 </a:t>
            </a:r>
            <a:r>
              <a:rPr lang="ko-KR" altLang="en-US" dirty="0"/>
              <a:t>그리기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13</a:t>
            </a:fld>
            <a:endParaRPr lang="ko-KR" altLang="en-US"/>
          </a:p>
        </p:txBody>
      </p:sp>
      <p:grpSp>
        <p:nvGrpSpPr>
          <p:cNvPr id="12" name="그룹 11"/>
          <p:cNvGrpSpPr/>
          <p:nvPr/>
        </p:nvGrpSpPr>
        <p:grpSpPr>
          <a:xfrm>
            <a:off x="6012160" y="1395931"/>
            <a:ext cx="2839154" cy="3387018"/>
            <a:chOff x="5285560" y="1095323"/>
            <a:chExt cx="2839154" cy="3387018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08104" y="1095323"/>
              <a:ext cx="2616610" cy="3387018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6505632" y="2606691"/>
              <a:ext cx="878618" cy="2908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>
                  <a:solidFill>
                    <a:srgbClr val="FF0000"/>
                  </a:solidFill>
                </a:rPr>
                <a:t>(120, 20)</a:t>
              </a:r>
              <a:endParaRPr lang="ko-KR" altLang="en-US" sz="1000" dirty="0">
                <a:solidFill>
                  <a:srgbClr val="FF0000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285560" y="2926368"/>
              <a:ext cx="788546" cy="2908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>
                  <a:solidFill>
                    <a:srgbClr val="FF0000"/>
                  </a:solidFill>
                </a:rPr>
                <a:t>(20, 50)</a:t>
              </a:r>
              <a:endParaRPr lang="ko-KR" altLang="en-US" sz="1000" dirty="0">
                <a:solidFill>
                  <a:srgbClr val="FF0000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922025" y="4052610"/>
              <a:ext cx="968691" cy="2908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>
                  <a:solidFill>
                    <a:srgbClr val="FF0000"/>
                  </a:solidFill>
                </a:rPr>
                <a:t>(150, 120)</a:t>
              </a:r>
              <a:endParaRPr lang="ko-KR" altLang="en-US" sz="1000" dirty="0">
                <a:solidFill>
                  <a:srgbClr val="FF0000"/>
                </a:solidFill>
              </a:endParaRPr>
            </a:p>
          </p:txBody>
        </p:sp>
        <p:cxnSp>
          <p:nvCxnSpPr>
            <p:cNvPr id="9" name="직선 화살표 연결선 8"/>
            <p:cNvCxnSpPr/>
            <p:nvPr/>
          </p:nvCxnSpPr>
          <p:spPr>
            <a:xfrm flipH="1">
              <a:off x="6013387" y="2776799"/>
              <a:ext cx="546022" cy="174261"/>
            </a:xfrm>
            <a:prstGeom prst="straightConnector1">
              <a:avLst/>
            </a:prstGeom>
            <a:ln>
              <a:solidFill>
                <a:srgbClr val="92D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화살표 연결선 9"/>
            <p:cNvCxnSpPr/>
            <p:nvPr/>
          </p:nvCxnSpPr>
          <p:spPr>
            <a:xfrm>
              <a:off x="5641652" y="3432538"/>
              <a:ext cx="1242193" cy="644764"/>
            </a:xfrm>
            <a:prstGeom prst="straightConnector1">
              <a:avLst/>
            </a:prstGeom>
            <a:ln>
              <a:solidFill>
                <a:srgbClr val="92D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화살표 연결선 10"/>
            <p:cNvCxnSpPr/>
            <p:nvPr/>
          </p:nvCxnSpPr>
          <p:spPr>
            <a:xfrm flipH="1" flipV="1">
              <a:off x="7112971" y="2951060"/>
              <a:ext cx="293398" cy="931442"/>
            </a:xfrm>
            <a:prstGeom prst="straightConnector1">
              <a:avLst/>
            </a:prstGeom>
            <a:ln>
              <a:solidFill>
                <a:srgbClr val="92D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94046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원호 </a:t>
            </a:r>
            <a:r>
              <a:rPr lang="ko-KR" altLang="en-US" dirty="0" smtClean="0"/>
              <a:t>그리기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내용 개체 틀 3"/>
              <p:cNvSpPr>
                <a:spLocks noGrp="1"/>
              </p:cNvSpPr>
              <p:nvPr>
                <p:ph sz="quarter"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ko-KR" altLang="en-US" dirty="0" smtClean="0"/>
                  <a:t>원호를 그리는 </a:t>
                </a:r>
                <a:r>
                  <a:rPr lang="en-US" altLang="ko-KR" dirty="0" smtClean="0"/>
                  <a:t>arc</a:t>
                </a:r>
                <a:r>
                  <a:rPr lang="en-US" altLang="ko-KR" dirty="0"/>
                  <a:t>() </a:t>
                </a:r>
                <a:r>
                  <a:rPr lang="ko-KR" altLang="en-US" dirty="0" err="1" smtClean="0"/>
                  <a:t>메소드</a:t>
                </a:r>
                <a:endParaRPr lang="en-US" altLang="ko-KR" dirty="0" smtClean="0"/>
              </a:p>
              <a:p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endParaRPr lang="en-US" altLang="ko-KR" dirty="0" smtClean="0"/>
              </a:p>
              <a:p>
                <a:endParaRPr lang="en-US" altLang="ko-KR" dirty="0"/>
              </a:p>
              <a:p>
                <a:pPr lvl="1"/>
                <a:r>
                  <a:rPr lang="ko-KR" altLang="en-US" dirty="0" smtClean="0"/>
                  <a:t>각도는 </a:t>
                </a:r>
                <a:r>
                  <a:rPr lang="en-US" altLang="ko-KR" dirty="0" smtClean="0"/>
                  <a:t>3</a:t>
                </a:r>
                <a:r>
                  <a:rPr lang="ko-KR" altLang="en-US" dirty="0" smtClean="0"/>
                  <a:t>시에서 </a:t>
                </a:r>
                <a:r>
                  <a:rPr lang="en-US" altLang="ko-KR" dirty="0" smtClean="0"/>
                  <a:t>0</a:t>
                </a:r>
                <a:r>
                  <a:rPr lang="ko-KR" altLang="en-US" dirty="0" smtClean="0"/>
                  <a:t>도 시작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각도는 원주율로 표현</a:t>
                </a:r>
                <a:endParaRPr lang="en-US" altLang="ko-KR" dirty="0" smtClean="0"/>
              </a:p>
              <a:p>
                <a:pPr lvl="2"/>
                <a:r>
                  <a:rPr lang="en-US" altLang="ko-KR" dirty="0"/>
                  <a:t>360</a:t>
                </a:r>
                <a:r>
                  <a:rPr lang="ko-KR" altLang="en-US" baseline="30000" dirty="0"/>
                  <a:t>◦</a:t>
                </a:r>
                <a:r>
                  <a:rPr lang="ko-KR" altLang="en-US" dirty="0"/>
                  <a:t>는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l-GR" altLang="ko-KR" i="1" smtClean="0">
                        <a:latin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altLang="ko-KR" dirty="0" smtClean="0"/>
                  <a:t>, </a:t>
                </a:r>
                <a:r>
                  <a:rPr lang="en-US" altLang="ko-KR" dirty="0"/>
                  <a:t>90</a:t>
                </a:r>
                <a:r>
                  <a:rPr lang="ko-KR" altLang="en-US" baseline="30000" dirty="0"/>
                  <a:t>◦</a:t>
                </a:r>
                <a:r>
                  <a:rPr lang="ko-KR" altLang="en-US" dirty="0"/>
                  <a:t>는 </a:t>
                </a:r>
                <a14:m>
                  <m:oMath xmlns:m="http://schemas.openxmlformats.org/officeDocument/2006/math">
                    <m:r>
                      <a:rPr lang="el-GR" altLang="ko-KR" i="1">
                        <a:latin typeface="Cambria Math" panose="02040503050406030204" pitchFamily="18" charset="0"/>
                      </a:rPr>
                      <m:t>𝜋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/2</m:t>
                    </m:r>
                  </m:oMath>
                </a14:m>
                <a:r>
                  <a:rPr lang="ko-KR" altLang="en-US" dirty="0"/>
                  <a:t>이고</a:t>
                </a:r>
                <a:r>
                  <a:rPr lang="en-US" altLang="ko-KR" dirty="0"/>
                  <a:t>, 180</a:t>
                </a:r>
                <a:r>
                  <a:rPr lang="ko-KR" altLang="en-US" baseline="30000" dirty="0"/>
                  <a:t>◦</a:t>
                </a:r>
                <a:r>
                  <a:rPr lang="ko-KR" altLang="en-US" dirty="0"/>
                  <a:t>는 </a:t>
                </a:r>
                <a14:m>
                  <m:oMath xmlns:m="http://schemas.openxmlformats.org/officeDocument/2006/math">
                    <m:r>
                      <a:rPr lang="el-GR" altLang="ko-KR" i="1">
                        <a:latin typeface="Cambria Math" panose="02040503050406030204" pitchFamily="18" charset="0"/>
                      </a:rPr>
                      <m:t>𝜋</m:t>
                    </m:r>
                  </m:oMath>
                </a14:m>
                <a:endParaRPr lang="en-US" altLang="ko-KR" dirty="0" smtClean="0"/>
              </a:p>
              <a:p>
                <a:pPr lvl="2"/>
                <a:r>
                  <a:rPr lang="en-US" altLang="ko-KR" dirty="0"/>
                  <a:t>270</a:t>
                </a:r>
                <a:r>
                  <a:rPr lang="en-US" altLang="ko-KR" baseline="30000" dirty="0"/>
                  <a:t>◦</a:t>
                </a:r>
                <a:r>
                  <a:rPr lang="en-US" altLang="ko-KR" dirty="0"/>
                  <a:t> </a:t>
                </a:r>
                <a:r>
                  <a:rPr lang="en-US" altLang="ko-KR" dirty="0" smtClean="0"/>
                  <a:t>-&gt; </a:t>
                </a:r>
                <a14:m>
                  <m:oMath xmlns:m="http://schemas.openxmlformats.org/officeDocument/2006/math"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l-GR" altLang="ko-KR" i="1">
                        <a:latin typeface="Cambria Math" panose="02040503050406030204" pitchFamily="18" charset="0"/>
                      </a:rPr>
                      <m:t>𝜋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/2</m:t>
                    </m:r>
                  </m:oMath>
                </a14:m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는 자바스크립트 코드</a:t>
                </a:r>
                <a:r>
                  <a:rPr lang="en-US" altLang="ko-KR" dirty="0" smtClean="0"/>
                  <a:t> </a:t>
                </a:r>
                <a:r>
                  <a:rPr lang="en-US" altLang="ko-KR" b="1" dirty="0"/>
                  <a:t>1.5*</a:t>
                </a:r>
                <a:r>
                  <a:rPr lang="en-US" altLang="ko-KR" b="1" dirty="0" err="1"/>
                  <a:t>Math.PI</a:t>
                </a:r>
                <a:r>
                  <a:rPr lang="en-US" altLang="ko-KR" dirty="0"/>
                  <a:t> </a:t>
                </a:r>
                <a:r>
                  <a:rPr lang="ko-KR" altLang="en-US" dirty="0" smtClean="0"/>
                  <a:t>로 표현</a:t>
                </a:r>
                <a:endParaRPr lang="en-US" altLang="ko-KR" dirty="0"/>
              </a:p>
              <a:p>
                <a:pPr lvl="2"/>
                <a:endParaRPr lang="en-US" altLang="ko-KR" dirty="0"/>
              </a:p>
              <a:p>
                <a:pPr lvl="2"/>
                <a:endParaRPr lang="ko-KR" altLang="en-US" dirty="0"/>
              </a:p>
              <a:p>
                <a:pPr lvl="2"/>
                <a:endParaRPr lang="ko-KR" altLang="en-US" dirty="0"/>
              </a:p>
              <a:p>
                <a:endParaRPr lang="ko-KR" altLang="en-US" dirty="0"/>
              </a:p>
            </p:txBody>
          </p:sp>
        </mc:Choice>
        <mc:Fallback xmlns="">
          <p:sp>
            <p:nvSpPr>
              <p:cNvPr id="4" name="내용 개체 틀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 rotWithShape="0">
                <a:blip r:embed="rId2"/>
                <a:stretch>
                  <a:fillRect l="-150" t="-169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051720" y="6093296"/>
            <a:ext cx="4395755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none">
            <a:spAutoFit/>
          </a:bodyPr>
          <a:lstStyle/>
          <a:p>
            <a:pPr defTabSz="180000" fontAlgn="base" latinLnBrk="0"/>
            <a:r>
              <a:rPr lang="ko-KR" altLang="en-US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원주률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b="1" kern="0" dirty="0" smtClean="0">
                <a:solidFill>
                  <a:srgbClr val="000000"/>
                </a:solidFill>
                <a:latin typeface="+mj-ea"/>
                <a:ea typeface="+mj-ea"/>
              </a:rPr>
              <a:t>r</a:t>
            </a:r>
            <a:r>
              <a:rPr lang="ko-KR" altLang="en-US" sz="1400" b="1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b="1" kern="0" dirty="0" smtClean="0">
                <a:solidFill>
                  <a:srgbClr val="000000"/>
                </a:solidFill>
                <a:latin typeface="+mj-ea"/>
                <a:ea typeface="+mj-ea"/>
              </a:rPr>
              <a:t>= n*</a:t>
            </a:r>
            <a:r>
              <a:rPr lang="en-US" altLang="ko-KR" sz="1400" b="1" kern="0" dirty="0" err="1" smtClean="0">
                <a:solidFill>
                  <a:srgbClr val="000000"/>
                </a:solidFill>
                <a:latin typeface="+mj-ea"/>
                <a:ea typeface="+mj-ea"/>
              </a:rPr>
              <a:t>Math.PI</a:t>
            </a:r>
            <a:r>
              <a:rPr lang="en-US" altLang="ko-KR" sz="1400" b="1" kern="0" dirty="0" smtClean="0">
                <a:solidFill>
                  <a:srgbClr val="000000"/>
                </a:solidFill>
                <a:latin typeface="+mj-ea"/>
                <a:ea typeface="+mj-ea"/>
              </a:rPr>
              <a:t>/180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,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여기서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n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은 각도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(0~360)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84" y="1844824"/>
            <a:ext cx="7838123" cy="254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99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startAngle</a:t>
            </a:r>
            <a:r>
              <a:rPr lang="en-US" altLang="ko-KR" dirty="0"/>
              <a:t>(</a:t>
            </a:r>
            <a:r>
              <a:rPr lang="ko-KR" altLang="en-US" dirty="0"/>
              <a:t>시작 각도</a:t>
            </a:r>
            <a:r>
              <a:rPr lang="en-US" altLang="ko-KR" dirty="0"/>
              <a:t>)</a:t>
            </a:r>
            <a:r>
              <a:rPr lang="ko-KR" altLang="en-US" dirty="0"/>
              <a:t>와 </a:t>
            </a:r>
            <a:r>
              <a:rPr lang="en-US" altLang="ko-KR" dirty="0" err="1"/>
              <a:t>endAngle</a:t>
            </a:r>
            <a:r>
              <a:rPr lang="en-US" altLang="ko-KR" dirty="0"/>
              <a:t>(</a:t>
            </a:r>
            <a:r>
              <a:rPr lang="ko-KR" altLang="en-US" dirty="0"/>
              <a:t>끝 각도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4" name="타원 3"/>
          <p:cNvSpPr/>
          <p:nvPr/>
        </p:nvSpPr>
        <p:spPr>
          <a:xfrm>
            <a:off x="1043608" y="2132856"/>
            <a:ext cx="2592288" cy="2592288"/>
          </a:xfrm>
          <a:prstGeom prst="ellipse">
            <a:avLst/>
          </a:prstGeom>
          <a:noFill/>
          <a:ln w="12700">
            <a:solidFill>
              <a:schemeClr val="accent2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611560" y="3429000"/>
            <a:ext cx="33843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>
            <a:stCxn id="20" idx="2"/>
            <a:endCxn id="18" idx="0"/>
          </p:cNvCxnSpPr>
          <p:nvPr/>
        </p:nvCxnSpPr>
        <p:spPr>
          <a:xfrm>
            <a:off x="2324068" y="2159908"/>
            <a:ext cx="15684" cy="274061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840283" y="343256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0</a:t>
            </a:r>
            <a:endParaRPr lang="ko-KR" altLang="en-US" dirty="0"/>
          </a:p>
        </p:txBody>
      </p:sp>
      <p:sp>
        <p:nvSpPr>
          <p:cNvPr id="16" name="원호 15"/>
          <p:cNvSpPr/>
          <p:nvPr/>
        </p:nvSpPr>
        <p:spPr>
          <a:xfrm rot="5400000">
            <a:off x="935596" y="2024844"/>
            <a:ext cx="2808312" cy="2880320"/>
          </a:xfrm>
          <a:prstGeom prst="arc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원호 16"/>
          <p:cNvSpPr/>
          <p:nvPr/>
        </p:nvSpPr>
        <p:spPr>
          <a:xfrm rot="10800000">
            <a:off x="899592" y="1988840"/>
            <a:ext cx="2848953" cy="2880320"/>
          </a:xfrm>
          <a:prstGeom prst="arc">
            <a:avLst/>
          </a:prstGeom>
          <a:ln w="28575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2135946" y="4900518"/>
                <a:ext cx="407612" cy="5629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l-GR" altLang="ko-KR" i="1" smtClean="0">
                              <a:latin typeface="Cambria Math" panose="02040503050406030204" pitchFamily="18" charset="0"/>
                              <a:sym typeface="Wingdings"/>
                            </a:rPr>
                          </m:ctrlPr>
                        </m:fPr>
                        <m:num>
                          <m:r>
                            <a:rPr lang="el-GR" altLang="ko-KR" i="1" smtClean="0">
                              <a:latin typeface="Cambria Math"/>
                              <a:sym typeface="Wingdings"/>
                            </a:rPr>
                            <m:t>𝜋</m:t>
                          </m:r>
                        </m:num>
                        <m:den>
                          <m:r>
                            <a:rPr lang="el-GR" altLang="ko-KR" i="1" smtClean="0">
                              <a:latin typeface="Cambria Math"/>
                              <a:sym typeface="Wingdings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5946" y="4900518"/>
                <a:ext cx="407612" cy="562975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563712" y="3107841"/>
                <a:ext cx="4076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l-GR" altLang="ko-KR" i="1">
                          <a:latin typeface="Cambria Math"/>
                          <a:sym typeface="Wingdings"/>
                        </a:rPr>
                        <m:t>𝜋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3712" y="3107841"/>
                <a:ext cx="407612" cy="369332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2056142" y="1548972"/>
                <a:ext cx="535852" cy="6109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l-GR" altLang="ko-KR" i="1" smtClean="0">
                              <a:latin typeface="Cambria Math" panose="02040503050406030204" pitchFamily="18" charset="0"/>
                              <a:sym typeface="Wingdings"/>
                            </a:rPr>
                          </m:ctrlPr>
                        </m:fPr>
                        <m:num>
                          <m:r>
                            <a:rPr lang="en-US" altLang="ko-KR" b="0" i="1" smtClean="0">
                              <a:latin typeface="Cambria Math"/>
                              <a:sym typeface="Wingdings"/>
                            </a:rPr>
                            <m:t>3</m:t>
                          </m:r>
                          <m:r>
                            <a:rPr lang="el-GR" altLang="ko-KR" i="1">
                              <a:latin typeface="Cambria Math"/>
                              <a:sym typeface="Wingdings"/>
                            </a:rPr>
                            <m:t>𝜋</m:t>
                          </m:r>
                        </m:num>
                        <m:den>
                          <m:r>
                            <a:rPr lang="el-GR" altLang="ko-KR" i="1">
                              <a:latin typeface="Cambria Math"/>
                              <a:sym typeface="Wingdings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6142" y="1548972"/>
                <a:ext cx="535852" cy="610936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3572357" y="3095672"/>
                <a:ext cx="5358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/>
                          <a:sym typeface="Wingdings"/>
                        </a:rPr>
                        <m:t>2</m:t>
                      </m:r>
                      <m:r>
                        <a:rPr lang="el-GR" altLang="ko-KR" i="1" smtClean="0">
                          <a:latin typeface="Cambria Math"/>
                          <a:sym typeface="Wingdings"/>
                        </a:rPr>
                        <m:t>𝜋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2357" y="3095672"/>
                <a:ext cx="535851" cy="369332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타원 23"/>
          <p:cNvSpPr/>
          <p:nvPr/>
        </p:nvSpPr>
        <p:spPr>
          <a:xfrm>
            <a:off x="5064421" y="2132856"/>
            <a:ext cx="2592288" cy="2600108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/>
          <p:cNvCxnSpPr>
            <a:stCxn id="24" idx="2"/>
          </p:cNvCxnSpPr>
          <p:nvPr/>
        </p:nvCxnSpPr>
        <p:spPr>
          <a:xfrm>
            <a:off x="5064421" y="3432910"/>
            <a:ext cx="2952328" cy="391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>
            <a:endCxn id="24" idx="4"/>
          </p:cNvCxnSpPr>
          <p:nvPr/>
        </p:nvCxnSpPr>
        <p:spPr>
          <a:xfrm>
            <a:off x="6344881" y="2200558"/>
            <a:ext cx="15684" cy="2532406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678049" y="3376324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0</a:t>
            </a:r>
            <a:endParaRPr lang="ko-KR" altLang="en-US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6217292" y="4725144"/>
                <a:ext cx="356829" cy="4583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l-GR" altLang="ko-KR" sz="1400" i="1" smtClean="0">
                              <a:latin typeface="Cambria Math" panose="02040503050406030204" pitchFamily="18" charset="0"/>
                              <a:sym typeface="Wingdings"/>
                            </a:rPr>
                          </m:ctrlPr>
                        </m:fPr>
                        <m:num>
                          <m:r>
                            <a:rPr lang="el-GR" altLang="ko-KR" sz="1400" i="1" smtClean="0">
                              <a:latin typeface="Cambria Math"/>
                              <a:sym typeface="Wingdings"/>
                            </a:rPr>
                            <m:t>𝜋</m:t>
                          </m:r>
                        </m:num>
                        <m:den>
                          <m:r>
                            <a:rPr lang="el-GR" altLang="ko-KR" sz="1400" i="1" smtClean="0">
                              <a:latin typeface="Cambria Math"/>
                              <a:sym typeface="Wingdings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ko-KR" altLang="en-US" sz="1400" dirty="0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7292" y="4725144"/>
                <a:ext cx="356829" cy="458395"/>
              </a:xfrm>
              <a:prstGeom prst="rect">
                <a:avLst/>
              </a:prstGeom>
              <a:blipFill rotWithShape="1">
                <a:blip r:embed="rId6"/>
                <a:stretch>
                  <a:fillRect b="-1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4711450" y="3244334"/>
                <a:ext cx="35682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l-GR" altLang="ko-KR" sz="1400" i="1">
                          <a:latin typeface="Cambria Math"/>
                          <a:sym typeface="Wingdings"/>
                        </a:rPr>
                        <m:t>𝜋</m:t>
                      </m:r>
                    </m:oMath>
                  </m:oMathPara>
                </a14:m>
                <a:endParaRPr lang="ko-KR" altLang="en-US" sz="1400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1450" y="3244334"/>
                <a:ext cx="356829" cy="307777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/>
              <p:cNvSpPr txBox="1"/>
              <p:nvPr/>
            </p:nvSpPr>
            <p:spPr>
              <a:xfrm>
                <a:off x="5828565" y="1668565"/>
                <a:ext cx="456215" cy="4956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l-GR" altLang="ko-KR" sz="1400" i="1" smtClean="0">
                              <a:latin typeface="Cambria Math" panose="02040503050406030204" pitchFamily="18" charset="0"/>
                              <a:sym typeface="Wingdings"/>
                            </a:rPr>
                          </m:ctrlPr>
                        </m:fPr>
                        <m:num>
                          <m:r>
                            <a:rPr lang="en-US" altLang="ko-KR" sz="1400" b="0" i="1" smtClean="0">
                              <a:latin typeface="Cambria Math"/>
                              <a:sym typeface="Wingdings"/>
                            </a:rPr>
                            <m:t>3</m:t>
                          </m:r>
                          <m:r>
                            <a:rPr lang="el-GR" altLang="ko-KR" sz="1400" i="1">
                              <a:latin typeface="Cambria Math"/>
                              <a:sym typeface="Wingdings"/>
                            </a:rPr>
                            <m:t>𝜋</m:t>
                          </m:r>
                        </m:num>
                        <m:den>
                          <m:r>
                            <a:rPr lang="el-GR" altLang="ko-KR" sz="1400" i="1">
                              <a:latin typeface="Cambria Math"/>
                              <a:sym typeface="Wingdings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ko-KR" altLang="en-US" sz="1400" dirty="0"/>
              </a:p>
            </p:txBody>
          </p:sp>
        </mc:Choice>
        <mc:Fallback xmlns="">
          <p:sp>
            <p:nvSpPr>
              <p:cNvPr id="33" name="Text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8565" y="1668565"/>
                <a:ext cx="456215" cy="495649"/>
              </a:xfrm>
              <a:prstGeom prst="rect">
                <a:avLst/>
              </a:prstGeom>
              <a:blipFill rotWithShape="1">
                <a:blip r:embed="rId8"/>
                <a:stretch>
                  <a:fillRect b="-123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/>
              <p:cNvSpPr txBox="1"/>
              <p:nvPr/>
            </p:nvSpPr>
            <p:spPr>
              <a:xfrm>
                <a:off x="7587675" y="3163766"/>
                <a:ext cx="45621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400" b="0" i="1" smtClean="0">
                          <a:latin typeface="Cambria Math"/>
                          <a:sym typeface="Wingdings"/>
                        </a:rPr>
                        <m:t>2</m:t>
                      </m:r>
                      <m:r>
                        <a:rPr lang="el-GR" altLang="ko-KR" sz="1400" i="1" smtClean="0">
                          <a:latin typeface="Cambria Math"/>
                          <a:sym typeface="Wingdings"/>
                        </a:rPr>
                        <m:t>𝜋</m:t>
                      </m:r>
                    </m:oMath>
                  </m:oMathPara>
                </a14:m>
                <a:endParaRPr lang="ko-KR" altLang="en-US" sz="1400" dirty="0"/>
              </a:p>
            </p:txBody>
          </p:sp>
        </mc:Choice>
        <mc:Fallback xmlns="">
          <p:sp>
            <p:nvSpPr>
              <p:cNvPr id="34" name="TextBox 3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7675" y="3163766"/>
                <a:ext cx="456215" cy="307777"/>
              </a:xfrm>
              <a:prstGeom prst="rect">
                <a:avLst/>
              </a:prstGeom>
              <a:blipFill rotWithShape="1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TextBox 34"/>
          <p:cNvSpPr txBox="1"/>
          <p:nvPr/>
        </p:nvSpPr>
        <p:spPr>
          <a:xfrm>
            <a:off x="4889864" y="5424913"/>
            <a:ext cx="376687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context.arc(50, 50, 10, 0, 1.5*</a:t>
            </a:r>
            <a:r>
              <a:rPr lang="en-US" altLang="ko-KR" sz="1400" dirty="0" err="1" smtClean="0"/>
              <a:t>Math.PI</a:t>
            </a:r>
            <a:r>
              <a:rPr lang="en-US" altLang="ko-KR" sz="1400" dirty="0" smtClean="0"/>
              <a:t>, </a:t>
            </a:r>
            <a:r>
              <a:rPr lang="en-US" altLang="ko-KR" sz="1400" dirty="0"/>
              <a:t>f</a:t>
            </a:r>
            <a:r>
              <a:rPr lang="en-US" altLang="ko-KR" sz="1400" dirty="0" smtClean="0"/>
              <a:t>alse);</a:t>
            </a:r>
          </a:p>
          <a:p>
            <a:r>
              <a:rPr lang="en-US" altLang="ko-KR" sz="1400" dirty="0" err="1"/>
              <a:t>context.stroke</a:t>
            </a:r>
            <a:r>
              <a:rPr lang="en-US" altLang="ko-KR" sz="1400" dirty="0" smtClean="0"/>
              <a:t>(); // </a:t>
            </a:r>
            <a:r>
              <a:rPr lang="ko-KR" altLang="en-US" sz="1400" dirty="0" smtClean="0"/>
              <a:t>원호를 그린다</a:t>
            </a:r>
            <a:r>
              <a:rPr lang="en-US" altLang="ko-KR" sz="1400" dirty="0" smtClean="0"/>
              <a:t>.</a:t>
            </a:r>
          </a:p>
          <a:p>
            <a:endParaRPr lang="en-US" altLang="ko-KR" sz="1400" dirty="0"/>
          </a:p>
          <a:p>
            <a:r>
              <a:rPr lang="en-US" altLang="ko-KR" sz="1400" dirty="0"/>
              <a:t>(b) </a:t>
            </a:r>
            <a:r>
              <a:rPr lang="ko-KR" altLang="en-US" sz="1400" dirty="0"/>
              <a:t>원호 그리기 사례</a:t>
            </a:r>
            <a:endParaRPr lang="en-US" altLang="ko-KR" sz="1400" dirty="0"/>
          </a:p>
          <a:p>
            <a:endParaRPr lang="en-US" altLang="ko-KR" sz="1400" dirty="0" smtClean="0"/>
          </a:p>
        </p:txBody>
      </p:sp>
      <p:sp>
        <p:nvSpPr>
          <p:cNvPr id="36" name="TextBox 35"/>
          <p:cNvSpPr txBox="1"/>
          <p:nvPr/>
        </p:nvSpPr>
        <p:spPr>
          <a:xfrm>
            <a:off x="6313409" y="3200174"/>
            <a:ext cx="705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(50, 50)</a:t>
            </a:r>
            <a:endParaRPr lang="ko-KR" altLang="en-US" sz="1200" dirty="0"/>
          </a:p>
        </p:txBody>
      </p:sp>
      <p:sp>
        <p:nvSpPr>
          <p:cNvPr id="37" name="TextBox 36"/>
          <p:cNvSpPr txBox="1"/>
          <p:nvPr/>
        </p:nvSpPr>
        <p:spPr>
          <a:xfrm>
            <a:off x="5541019" y="3565029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10</a:t>
            </a:r>
            <a:endParaRPr lang="ko-KR" altLang="en-US" sz="1200" dirty="0"/>
          </a:p>
        </p:txBody>
      </p:sp>
      <p:sp>
        <p:nvSpPr>
          <p:cNvPr id="38" name="왼쪽 중괄호 37"/>
          <p:cNvSpPr/>
          <p:nvPr/>
        </p:nvSpPr>
        <p:spPr>
          <a:xfrm rot="16200000">
            <a:off x="5622910" y="2954154"/>
            <a:ext cx="190802" cy="1212501"/>
          </a:xfrm>
          <a:prstGeom prst="leftBrace">
            <a:avLst>
              <a:gd name="adj1" fmla="val 25298"/>
              <a:gd name="adj2" fmla="val 50000"/>
            </a:avLst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7452320" y="3856713"/>
            <a:ext cx="12466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 smtClean="0"/>
              <a:t>startAngle</a:t>
            </a:r>
            <a:r>
              <a:rPr lang="en-US" altLang="ko-KR" sz="1400" dirty="0" smtClean="0"/>
              <a:t>=0</a:t>
            </a:r>
            <a:endParaRPr lang="ko-KR" altLang="en-US" sz="1400" dirty="0"/>
          </a:p>
        </p:txBody>
      </p:sp>
      <p:cxnSp>
        <p:nvCxnSpPr>
          <p:cNvPr id="49" name="직선 화살표 연결선 48"/>
          <p:cNvCxnSpPr/>
          <p:nvPr/>
        </p:nvCxnSpPr>
        <p:spPr>
          <a:xfrm flipH="1" flipV="1">
            <a:off x="7678049" y="3477173"/>
            <a:ext cx="119698" cy="379540"/>
          </a:xfrm>
          <a:prstGeom prst="straightConnector1">
            <a:avLst/>
          </a:prstGeom>
          <a:ln w="28575">
            <a:solidFill>
              <a:srgbClr val="FF33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6395707" y="1637286"/>
            <a:ext cx="20826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 smtClean="0"/>
              <a:t>endAngle</a:t>
            </a:r>
            <a:r>
              <a:rPr lang="en-US" altLang="ko-KR" sz="1400" dirty="0" smtClean="0"/>
              <a:t>=</a:t>
            </a:r>
            <a:r>
              <a:rPr lang="en-US" altLang="ko-KR" sz="1400" dirty="0"/>
              <a:t> 1.5*</a:t>
            </a:r>
            <a:r>
              <a:rPr lang="en-US" altLang="ko-KR" sz="1400" dirty="0" err="1"/>
              <a:t>Math.PI</a:t>
            </a:r>
            <a:endParaRPr lang="ko-KR" altLang="en-US" sz="1400" dirty="0"/>
          </a:p>
        </p:txBody>
      </p:sp>
      <p:cxnSp>
        <p:nvCxnSpPr>
          <p:cNvPr id="51" name="직선 화살표 연결선 50"/>
          <p:cNvCxnSpPr/>
          <p:nvPr/>
        </p:nvCxnSpPr>
        <p:spPr>
          <a:xfrm flipH="1">
            <a:off x="6360565" y="1945063"/>
            <a:ext cx="454323" cy="187793"/>
          </a:xfrm>
          <a:prstGeom prst="straightConnector1">
            <a:avLst/>
          </a:prstGeom>
          <a:ln w="28575">
            <a:solidFill>
              <a:srgbClr val="FF33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원호 55"/>
          <p:cNvSpPr/>
          <p:nvPr/>
        </p:nvSpPr>
        <p:spPr>
          <a:xfrm>
            <a:off x="5068279" y="2132856"/>
            <a:ext cx="2588429" cy="2600108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TextBox 60"/>
          <p:cNvSpPr txBox="1"/>
          <p:nvPr/>
        </p:nvSpPr>
        <p:spPr>
          <a:xfrm>
            <a:off x="767518" y="5486469"/>
            <a:ext cx="33840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(a) </a:t>
            </a:r>
            <a:r>
              <a:rPr lang="ko-KR" altLang="en-US" sz="1400" dirty="0" smtClean="0"/>
              <a:t>각도는 </a:t>
            </a:r>
            <a:r>
              <a:rPr lang="en-US" altLang="ko-KR" sz="1400" dirty="0" smtClean="0"/>
              <a:t>3</a:t>
            </a:r>
            <a:r>
              <a:rPr lang="ko-KR" altLang="en-US" sz="1400" dirty="0" smtClean="0"/>
              <a:t>시에서 시계방향으로 계산</a:t>
            </a:r>
            <a:endParaRPr lang="en-US" altLang="ko-KR" sz="1400" dirty="0" smtClean="0"/>
          </a:p>
        </p:txBody>
      </p:sp>
      <p:sp>
        <p:nvSpPr>
          <p:cNvPr id="41" name="모서리가 둥근 사각형 설명선 40"/>
          <p:cNvSpPr/>
          <p:nvPr/>
        </p:nvSpPr>
        <p:spPr>
          <a:xfrm>
            <a:off x="3779912" y="3866585"/>
            <a:ext cx="883632" cy="288032"/>
          </a:xfrm>
          <a:prstGeom prst="wedgeRoundRectCallout">
            <a:avLst>
              <a:gd name="adj1" fmla="val -30853"/>
              <a:gd name="adj2" fmla="val -8800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여기가 </a:t>
            </a:r>
            <a:r>
              <a:rPr lang="en-US" altLang="ko-KR" sz="1000" dirty="0" smtClean="0">
                <a:solidFill>
                  <a:schemeClr val="tx1"/>
                </a:solidFill>
              </a:rPr>
              <a:t>0</a:t>
            </a:r>
            <a:r>
              <a:rPr lang="ko-KR" altLang="en-US" sz="1000" dirty="0" smtClean="0">
                <a:solidFill>
                  <a:schemeClr val="tx1"/>
                </a:solidFill>
              </a:rPr>
              <a:t>도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2" name="모서리가 둥근 사각형 설명선 41"/>
          <p:cNvSpPr/>
          <p:nvPr/>
        </p:nvSpPr>
        <p:spPr>
          <a:xfrm>
            <a:off x="2688725" y="4968758"/>
            <a:ext cx="587131" cy="288032"/>
          </a:xfrm>
          <a:prstGeom prst="wedgeRoundRectCallout">
            <a:avLst>
              <a:gd name="adj1" fmla="val -103499"/>
              <a:gd name="adj2" fmla="val -8359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90</a:t>
            </a:r>
            <a:r>
              <a:rPr lang="ko-KR" altLang="en-US" sz="1000" dirty="0" smtClean="0">
                <a:solidFill>
                  <a:schemeClr val="tx1"/>
                </a:solidFill>
              </a:rPr>
              <a:t>도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3" name="모서리가 둥근 사각형 설명선 42"/>
          <p:cNvSpPr/>
          <p:nvPr/>
        </p:nvSpPr>
        <p:spPr>
          <a:xfrm>
            <a:off x="473952" y="2708920"/>
            <a:ext cx="587131" cy="288032"/>
          </a:xfrm>
          <a:prstGeom prst="wedgeRoundRectCallout">
            <a:avLst>
              <a:gd name="adj1" fmla="val -16977"/>
              <a:gd name="adj2" fmla="val 9718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180</a:t>
            </a:r>
            <a:r>
              <a:rPr lang="ko-KR" altLang="en-US" sz="1000" dirty="0" smtClean="0">
                <a:solidFill>
                  <a:schemeClr val="tx1"/>
                </a:solidFill>
              </a:rPr>
              <a:t>도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15670" y="3243022"/>
            <a:ext cx="282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ym typeface="Wingdings"/>
              </a:rPr>
              <a:t></a:t>
            </a:r>
            <a:endParaRPr lang="ko-KR" alt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6209516" y="1941448"/>
            <a:ext cx="282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ym typeface="Wingdings"/>
              </a:rPr>
              <a:t>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910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808" y="1964767"/>
            <a:ext cx="7724775" cy="180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arc() </a:t>
            </a:r>
            <a:r>
              <a:rPr lang="ko-KR" altLang="en-US" dirty="0" err="1"/>
              <a:t>메소드로</a:t>
            </a:r>
            <a:r>
              <a:rPr lang="ko-KR" altLang="en-US" dirty="0"/>
              <a:t> 그린 원호 </a:t>
            </a:r>
            <a:r>
              <a:rPr lang="ko-KR" altLang="en-US" dirty="0" smtClean="0"/>
              <a:t>사례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16</a:t>
            </a:fld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800846" y="2823423"/>
            <a:ext cx="1296144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482604" y="2244337"/>
            <a:ext cx="0" cy="115212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558245" y="3789215"/>
            <a:ext cx="19098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c</a:t>
            </a:r>
            <a:r>
              <a:rPr lang="en-US" altLang="ko-KR" sz="1200" dirty="0" smtClean="0"/>
              <a:t>ontext.arc(100, 100, 40, 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0, 2*</a:t>
            </a:r>
            <a:r>
              <a:rPr lang="en-US" altLang="ko-KR" sz="1200" dirty="0" err="1" smtClean="0"/>
              <a:t>Math.PI</a:t>
            </a:r>
            <a:r>
              <a:rPr lang="en-US" altLang="ko-KR" sz="1200" dirty="0" smtClean="0"/>
              <a:t>, </a:t>
            </a:r>
            <a:r>
              <a:rPr lang="en-US" altLang="ko-KR" sz="1200" b="1" dirty="0" smtClean="0"/>
              <a:t>false</a:t>
            </a:r>
            <a:r>
              <a:rPr lang="en-US" altLang="ko-KR" sz="1200" dirty="0" smtClean="0"/>
              <a:t>);</a:t>
            </a:r>
            <a:endParaRPr lang="ko-KR" altLang="en-US" sz="1200" dirty="0"/>
          </a:p>
        </p:txBody>
      </p:sp>
      <p:sp>
        <p:nvSpPr>
          <p:cNvPr id="16" name="직사각형 15"/>
          <p:cNvSpPr/>
          <p:nvPr/>
        </p:nvSpPr>
        <p:spPr>
          <a:xfrm>
            <a:off x="2502375" y="3789040"/>
            <a:ext cx="20723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context.arc(300, 100, 40, </a:t>
            </a:r>
            <a:endParaRPr lang="en-US" altLang="ko-KR" sz="1200" dirty="0" smtClean="0"/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Math.PI</a:t>
            </a:r>
            <a:r>
              <a:rPr lang="en-US" altLang="ko-KR" sz="1200" dirty="0" smtClean="0"/>
              <a:t>/2</a:t>
            </a:r>
            <a:r>
              <a:rPr lang="en-US" altLang="ko-KR" sz="1200" dirty="0"/>
              <a:t>, 1.5*</a:t>
            </a:r>
            <a:r>
              <a:rPr lang="en-US" altLang="ko-KR" sz="1200" dirty="0" err="1"/>
              <a:t>Math.PI</a:t>
            </a:r>
            <a:r>
              <a:rPr lang="en-US" altLang="ko-KR" sz="1200" dirty="0"/>
              <a:t>);</a:t>
            </a:r>
            <a:endParaRPr lang="ko-KR" altLang="en-US" sz="1200" dirty="0"/>
          </a:p>
        </p:txBody>
      </p:sp>
      <p:cxnSp>
        <p:nvCxnSpPr>
          <p:cNvPr id="19" name="직선 연결선 18"/>
          <p:cNvCxnSpPr/>
          <p:nvPr/>
        </p:nvCxnSpPr>
        <p:spPr>
          <a:xfrm>
            <a:off x="2694262" y="2823423"/>
            <a:ext cx="1296144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3376020" y="2244337"/>
            <a:ext cx="0" cy="115212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072413" y="2551955"/>
            <a:ext cx="75854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>
                <a:solidFill>
                  <a:schemeClr val="accent2">
                    <a:lumMod val="75000"/>
                  </a:schemeClr>
                </a:solidFill>
              </a:rPr>
              <a:t>(100, 100)</a:t>
            </a:r>
            <a:endParaRPr lang="ko-KR" altLang="en-US" sz="1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355005" y="2684923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solidFill>
                  <a:schemeClr val="accent2">
                    <a:lumMod val="75000"/>
                  </a:schemeClr>
                </a:solidFill>
                <a:sym typeface="Wingdings"/>
              </a:rPr>
              <a:t></a:t>
            </a:r>
            <a:endParaRPr lang="ko-KR" altLang="en-US" sz="1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726790" y="2689660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solidFill>
                  <a:schemeClr val="accent2">
                    <a:lumMod val="75000"/>
                  </a:schemeClr>
                </a:solidFill>
                <a:sym typeface="Wingdings"/>
              </a:rPr>
              <a:t></a:t>
            </a:r>
            <a:endParaRPr lang="ko-KR" altLang="en-US" sz="1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248421" y="3053673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solidFill>
                  <a:schemeClr val="accent2">
                    <a:lumMod val="75000"/>
                  </a:schemeClr>
                </a:solidFill>
                <a:sym typeface="Wingdings"/>
              </a:rPr>
              <a:t></a:t>
            </a:r>
            <a:endParaRPr lang="ko-KR" altLang="en-US" sz="1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342334" y="3150839"/>
            <a:ext cx="74732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dirty="0" err="1">
                <a:solidFill>
                  <a:schemeClr val="accent2">
                    <a:lumMod val="75000"/>
                  </a:schemeClr>
                </a:solidFill>
              </a:rPr>
              <a:t>Math.PI</a:t>
            </a:r>
            <a:r>
              <a:rPr lang="en-US" altLang="ko-KR" sz="1000" dirty="0">
                <a:solidFill>
                  <a:schemeClr val="accent2">
                    <a:lumMod val="75000"/>
                  </a:schemeClr>
                </a:solidFill>
              </a:rPr>
              <a:t>/2</a:t>
            </a:r>
            <a:endParaRPr lang="ko-KR" altLang="en-US" sz="1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248421" y="2278111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solidFill>
                  <a:schemeClr val="accent2">
                    <a:lumMod val="75000"/>
                  </a:schemeClr>
                </a:solidFill>
                <a:sym typeface="Wingdings"/>
              </a:rPr>
              <a:t></a:t>
            </a:r>
            <a:endParaRPr lang="ko-KR" altLang="en-US" sz="1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3342334" y="2375277"/>
            <a:ext cx="84991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dirty="0" smtClean="0">
                <a:solidFill>
                  <a:schemeClr val="accent2">
                    <a:lumMod val="75000"/>
                  </a:schemeClr>
                </a:solidFill>
              </a:rPr>
              <a:t>1.5*</a:t>
            </a:r>
            <a:r>
              <a:rPr lang="en-US" altLang="ko-KR" sz="1000" dirty="0" err="1" smtClean="0">
                <a:solidFill>
                  <a:schemeClr val="accent2">
                    <a:lumMod val="75000"/>
                  </a:schemeClr>
                </a:solidFill>
              </a:rPr>
              <a:t>Math.PI</a:t>
            </a:r>
            <a:endParaRPr lang="ko-KR" altLang="en-US" sz="1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1892014" y="2807452"/>
            <a:ext cx="25519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dirty="0" smtClean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lang="ko-KR" altLang="en-US" sz="1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1820794" y="2603196"/>
            <a:ext cx="75052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dirty="0" smtClean="0">
                <a:solidFill>
                  <a:schemeClr val="accent2">
                    <a:lumMod val="75000"/>
                  </a:schemeClr>
                </a:solidFill>
              </a:rPr>
              <a:t>2*</a:t>
            </a:r>
            <a:r>
              <a:rPr lang="en-US" altLang="ko-KR" sz="1000" dirty="0" err="1" smtClean="0">
                <a:solidFill>
                  <a:schemeClr val="accent2">
                    <a:lumMod val="75000"/>
                  </a:schemeClr>
                </a:solidFill>
              </a:rPr>
              <a:t>Math.PI</a:t>
            </a:r>
            <a:endParaRPr lang="ko-KR" altLang="en-US" sz="1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0" name="원호 29"/>
          <p:cNvSpPr/>
          <p:nvPr/>
        </p:nvSpPr>
        <p:spPr>
          <a:xfrm rot="5400000">
            <a:off x="1018939" y="2336697"/>
            <a:ext cx="938431" cy="920475"/>
          </a:xfrm>
          <a:prstGeom prst="arc">
            <a:avLst/>
          </a:prstGeom>
          <a:ln w="12700">
            <a:solidFill>
              <a:srgbClr val="00B0F0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1" name="원호 30"/>
          <p:cNvSpPr/>
          <p:nvPr/>
        </p:nvSpPr>
        <p:spPr>
          <a:xfrm rot="10800000">
            <a:off x="2893335" y="2390169"/>
            <a:ext cx="965370" cy="875980"/>
          </a:xfrm>
          <a:prstGeom prst="arc">
            <a:avLst/>
          </a:prstGeom>
          <a:ln w="12700">
            <a:solidFill>
              <a:srgbClr val="00B0F0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32" name="직선 연결선 31"/>
          <p:cNvCxnSpPr/>
          <p:nvPr/>
        </p:nvCxnSpPr>
        <p:spPr>
          <a:xfrm>
            <a:off x="4597838" y="2812375"/>
            <a:ext cx="1296144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/>
          <p:nvPr/>
        </p:nvCxnSpPr>
        <p:spPr>
          <a:xfrm>
            <a:off x="5279596" y="2233289"/>
            <a:ext cx="0" cy="115212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784848" y="26780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solidFill>
                  <a:schemeClr val="accent2">
                    <a:lumMod val="75000"/>
                  </a:schemeClr>
                </a:solidFill>
                <a:sym typeface="Wingdings"/>
              </a:rPr>
              <a:t></a:t>
            </a:r>
            <a:endParaRPr lang="ko-KR" altLang="en-US" sz="1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35408" y="2678910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solidFill>
                  <a:schemeClr val="accent2">
                    <a:lumMod val="75000"/>
                  </a:schemeClr>
                </a:solidFill>
                <a:sym typeface="Wingdings"/>
              </a:rPr>
              <a:t></a:t>
            </a:r>
            <a:endParaRPr lang="ko-KR" altLang="en-US" sz="1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4531596" y="2798176"/>
            <a:ext cx="62549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dirty="0" err="1" smtClean="0">
                <a:solidFill>
                  <a:schemeClr val="accent2">
                    <a:lumMod val="75000"/>
                  </a:schemeClr>
                </a:solidFill>
              </a:rPr>
              <a:t>Math.PI</a:t>
            </a:r>
            <a:endParaRPr lang="ko-KR" altLang="en-US" sz="1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531596" y="3796371"/>
            <a:ext cx="1851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context.arc(500, 100, 40, </a:t>
            </a:r>
            <a:endParaRPr lang="en-US" altLang="ko-KR" sz="1200" dirty="0" smtClean="0"/>
          </a:p>
          <a:p>
            <a:pPr defTabSz="180000"/>
            <a:r>
              <a:rPr lang="en-US" altLang="ko-KR" sz="1200" dirty="0" smtClean="0"/>
              <a:t>	0</a:t>
            </a:r>
            <a:r>
              <a:rPr lang="en-US" altLang="ko-KR" sz="1200" dirty="0"/>
              <a:t>, </a:t>
            </a:r>
            <a:r>
              <a:rPr lang="en-US" altLang="ko-KR" sz="1200" dirty="0" err="1"/>
              <a:t>Math.PI</a:t>
            </a:r>
            <a:r>
              <a:rPr lang="en-US" altLang="ko-KR" sz="1200" dirty="0"/>
              <a:t>, </a:t>
            </a:r>
            <a:r>
              <a:rPr lang="en-US" altLang="ko-KR" sz="1200" b="1" dirty="0"/>
              <a:t>true);</a:t>
            </a:r>
            <a:endParaRPr lang="ko-KR" altLang="en-US" sz="1200" dirty="0"/>
          </a:p>
        </p:txBody>
      </p:sp>
      <p:sp>
        <p:nvSpPr>
          <p:cNvPr id="38" name="원호 37"/>
          <p:cNvSpPr/>
          <p:nvPr/>
        </p:nvSpPr>
        <p:spPr>
          <a:xfrm>
            <a:off x="4796911" y="2310755"/>
            <a:ext cx="965370" cy="955395"/>
          </a:xfrm>
          <a:prstGeom prst="arc">
            <a:avLst/>
          </a:prstGeom>
          <a:ln w="12700">
            <a:solidFill>
              <a:srgbClr val="00B0F0"/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5521766" y="2808696"/>
            <a:ext cx="25519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dirty="0" smtClean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lang="ko-KR" altLang="en-US" sz="1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40" name="직선 연결선 39"/>
          <p:cNvCxnSpPr/>
          <p:nvPr/>
        </p:nvCxnSpPr>
        <p:spPr>
          <a:xfrm>
            <a:off x="6500526" y="2812375"/>
            <a:ext cx="1296144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/>
          <p:nvPr/>
        </p:nvCxnSpPr>
        <p:spPr>
          <a:xfrm>
            <a:off x="7182284" y="2233289"/>
            <a:ext cx="0" cy="115212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7056514" y="304818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solidFill>
                  <a:schemeClr val="accent2">
                    <a:lumMod val="75000"/>
                  </a:schemeClr>
                </a:solidFill>
                <a:sym typeface="Wingdings"/>
              </a:rPr>
              <a:t></a:t>
            </a:r>
            <a:endParaRPr lang="ko-KR" altLang="en-US" sz="1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7448256" y="2678910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solidFill>
                  <a:schemeClr val="accent2">
                    <a:lumMod val="75000"/>
                  </a:schemeClr>
                </a:solidFill>
                <a:sym typeface="Wingdings"/>
              </a:rPr>
              <a:t></a:t>
            </a:r>
            <a:endParaRPr lang="ko-KR" altLang="en-US" sz="1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6449052" y="3084451"/>
            <a:ext cx="74732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dirty="0" err="1" smtClean="0">
                <a:solidFill>
                  <a:schemeClr val="accent2">
                    <a:lumMod val="75000"/>
                  </a:schemeClr>
                </a:solidFill>
              </a:rPr>
              <a:t>Math.PI</a:t>
            </a:r>
            <a:r>
              <a:rPr lang="en-US" altLang="ko-KR" sz="1000" dirty="0" smtClean="0">
                <a:solidFill>
                  <a:schemeClr val="accent2">
                    <a:lumMod val="75000"/>
                  </a:schemeClr>
                </a:solidFill>
              </a:rPr>
              <a:t>/2</a:t>
            </a:r>
            <a:endParaRPr lang="ko-KR" altLang="en-US" sz="1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7418872" y="2598021"/>
            <a:ext cx="25519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dirty="0" smtClean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lang="ko-KR" altLang="en-US" sz="1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6417107" y="3789040"/>
            <a:ext cx="19514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context.arc(700, 100, 40, </a:t>
            </a:r>
            <a:endParaRPr lang="en-US" altLang="ko-KR" sz="1200" dirty="0" smtClean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 smtClean="0"/>
              <a:t>Math.PI</a:t>
            </a:r>
            <a:r>
              <a:rPr lang="en-US" altLang="ko-KR" sz="1200" dirty="0" smtClean="0"/>
              <a:t>/2</a:t>
            </a:r>
            <a:r>
              <a:rPr lang="en-US" altLang="ko-KR" sz="1200" dirty="0"/>
              <a:t>, 0, </a:t>
            </a:r>
            <a:r>
              <a:rPr lang="en-US" altLang="ko-KR" sz="1200" b="1" dirty="0"/>
              <a:t>true);</a:t>
            </a:r>
            <a:endParaRPr lang="ko-KR" altLang="en-US" sz="1200" dirty="0"/>
          </a:p>
        </p:txBody>
      </p:sp>
      <p:sp>
        <p:nvSpPr>
          <p:cNvPr id="47" name="원호 46"/>
          <p:cNvSpPr/>
          <p:nvPr/>
        </p:nvSpPr>
        <p:spPr>
          <a:xfrm rot="5400000">
            <a:off x="6713687" y="2342704"/>
            <a:ext cx="965370" cy="955395"/>
          </a:xfrm>
          <a:prstGeom prst="arc">
            <a:avLst/>
          </a:prstGeom>
          <a:ln w="12700">
            <a:solidFill>
              <a:srgbClr val="00B0F0"/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49" name="직선 연결선 48"/>
          <p:cNvCxnSpPr/>
          <p:nvPr/>
        </p:nvCxnSpPr>
        <p:spPr>
          <a:xfrm>
            <a:off x="558245" y="1894457"/>
            <a:ext cx="752645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92494" y="1852929"/>
            <a:ext cx="4764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>
                <a:solidFill>
                  <a:schemeClr val="accent2">
                    <a:lumMod val="75000"/>
                  </a:schemeClr>
                </a:solidFill>
              </a:rPr>
              <a:t>(0, 0)</a:t>
            </a:r>
            <a:endParaRPr lang="ko-KR" altLang="en-US" sz="1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53" name="직선 연결선 52"/>
          <p:cNvCxnSpPr/>
          <p:nvPr/>
        </p:nvCxnSpPr>
        <p:spPr>
          <a:xfrm>
            <a:off x="558245" y="1884297"/>
            <a:ext cx="0" cy="184084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4" name="TextBox 2063"/>
          <p:cNvSpPr txBox="1"/>
          <p:nvPr/>
        </p:nvSpPr>
        <p:spPr>
          <a:xfrm>
            <a:off x="762171" y="4658656"/>
            <a:ext cx="36182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* true </a:t>
            </a:r>
            <a:r>
              <a:rPr lang="ko-KR" altLang="en-US" sz="1000" dirty="0" smtClean="0"/>
              <a:t>이면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시계방향</a:t>
            </a:r>
            <a:r>
              <a:rPr lang="en-US" altLang="ko-KR" sz="1000" dirty="0" smtClean="0"/>
              <a:t>, false</a:t>
            </a:r>
            <a:r>
              <a:rPr lang="ko-KR" altLang="en-US" sz="1000" dirty="0" smtClean="0"/>
              <a:t>이면 </a:t>
            </a:r>
            <a:r>
              <a:rPr lang="ko-KR" altLang="en-US" sz="1000" dirty="0" err="1" smtClean="0"/>
              <a:t>반시계</a:t>
            </a:r>
            <a:r>
              <a:rPr lang="ko-KR" altLang="en-US" sz="1000" dirty="0" smtClean="0"/>
              <a:t> 방향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생략되면 </a:t>
            </a:r>
            <a:r>
              <a:rPr lang="en-US" altLang="ko-KR" sz="1000" dirty="0" smtClean="0"/>
              <a:t>true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304999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11-4 </a:t>
            </a:r>
            <a:r>
              <a:rPr lang="ko-KR" altLang="en-US" dirty="0"/>
              <a:t>원호 그리기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600754" y="1412776"/>
            <a:ext cx="6002542" cy="526297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&lt;html&gt;</a:t>
            </a:r>
          </a:p>
          <a:p>
            <a:pPr defTabSz="180000"/>
            <a:r>
              <a:rPr lang="en-US" altLang="ko-KR" sz="1400" dirty="0"/>
              <a:t>&lt;head&gt;&lt;title&gt;</a:t>
            </a:r>
            <a:r>
              <a:rPr lang="ko-KR" altLang="en-US" sz="1400" dirty="0"/>
              <a:t>원호 </a:t>
            </a:r>
            <a:r>
              <a:rPr lang="ko-KR" altLang="en-US" sz="1400" dirty="0" smtClean="0"/>
              <a:t>그리기</a:t>
            </a:r>
            <a:r>
              <a:rPr lang="en-US" altLang="ko-KR" sz="1400" dirty="0" smtClean="0"/>
              <a:t>&lt;/</a:t>
            </a:r>
            <a:r>
              <a:rPr lang="en-US" altLang="ko-KR" sz="1400" dirty="0"/>
              <a:t>title&gt;&lt;/head&gt;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&lt;h3&gt;</a:t>
            </a:r>
            <a:r>
              <a:rPr lang="ko-KR" altLang="en-US" sz="1400" dirty="0"/>
              <a:t>원호 그리기</a:t>
            </a:r>
            <a:r>
              <a:rPr lang="en-US" altLang="ko-KR" sz="1400" dirty="0"/>
              <a:t>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&lt;canvas id="</a:t>
            </a:r>
            <a:r>
              <a:rPr lang="en-US" altLang="ko-KR" sz="1400" dirty="0" err="1"/>
              <a:t>myCanvas</a:t>
            </a:r>
            <a:r>
              <a:rPr lang="en-US" altLang="ko-KR" sz="1400" dirty="0"/>
              <a:t>" style="</a:t>
            </a:r>
            <a:r>
              <a:rPr lang="en-US" altLang="ko-KR" sz="1400" dirty="0" err="1" smtClean="0"/>
              <a:t>background-color:</a:t>
            </a:r>
            <a:r>
              <a:rPr lang="en-US" altLang="ko-KR" sz="1400" dirty="0" err="1"/>
              <a:t>aliceblue</a:t>
            </a:r>
            <a:r>
              <a:rPr lang="en-US" altLang="ko-KR" sz="1400" dirty="0" smtClean="0"/>
              <a:t>"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 width="200" height="150"&gt;&lt;/canvas&gt;</a:t>
            </a:r>
          </a:p>
          <a:p>
            <a:pPr defTabSz="180000"/>
            <a:r>
              <a:rPr lang="en-US" altLang="ko-KR" sz="1400" dirty="0"/>
              <a:t>&lt;script&gt;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var</a:t>
            </a:r>
            <a:r>
              <a:rPr lang="en-US" altLang="ko-KR" sz="1400" dirty="0"/>
              <a:t> canvas = </a:t>
            </a:r>
            <a:r>
              <a:rPr lang="en-US" altLang="ko-KR" sz="1400" dirty="0" err="1" smtClean="0"/>
              <a:t>document.getElementById</a:t>
            </a:r>
            <a:r>
              <a:rPr lang="en-US" altLang="ko-KR" sz="1400" dirty="0" smtClean="0"/>
              <a:t>("</a:t>
            </a:r>
            <a:r>
              <a:rPr lang="en-US" altLang="ko-KR" sz="1400" dirty="0" err="1" smtClean="0"/>
              <a:t>myCanvas</a:t>
            </a:r>
            <a:r>
              <a:rPr lang="en-US" altLang="ko-KR" sz="1400" dirty="0" smtClean="0"/>
              <a:t>");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var</a:t>
            </a:r>
            <a:r>
              <a:rPr lang="en-US" altLang="ko-KR" sz="1400" dirty="0"/>
              <a:t> context = </a:t>
            </a:r>
            <a:r>
              <a:rPr lang="en-US" altLang="ko-KR" sz="1400" dirty="0" err="1"/>
              <a:t>canvas.getContext</a:t>
            </a:r>
            <a:r>
              <a:rPr lang="en-US" altLang="ko-KR" sz="1400" dirty="0"/>
              <a:t>("2d");</a:t>
            </a:r>
          </a:p>
          <a:p>
            <a:pPr defTabSz="180000"/>
            <a:r>
              <a:rPr lang="en-US" altLang="ko-KR" sz="1400" dirty="0"/>
              <a:t>	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context.beginPath</a:t>
            </a:r>
            <a:r>
              <a:rPr lang="en-US" altLang="ko-KR" sz="1400" dirty="0"/>
              <a:t>(); // </a:t>
            </a:r>
            <a:r>
              <a:rPr lang="ko-KR" altLang="en-US" sz="1400" dirty="0"/>
              <a:t>빈 경로 </a:t>
            </a:r>
            <a:r>
              <a:rPr lang="ko-KR" altLang="en-US" sz="1400" dirty="0" smtClean="0"/>
              <a:t>구성</a:t>
            </a:r>
            <a:endParaRPr lang="en-US" altLang="ko-KR" sz="1400" dirty="0" smtClean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context.strokeStyle</a:t>
            </a:r>
            <a:r>
              <a:rPr lang="en-US" altLang="ko-KR" sz="1400" dirty="0"/>
              <a:t>="magenta";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b="1" dirty="0"/>
              <a:t>context.arc(100, 70, 30, 0, 1.5*</a:t>
            </a:r>
            <a:r>
              <a:rPr lang="en-US" altLang="ko-KR" sz="1400" b="1" dirty="0" err="1"/>
              <a:t>Math.PI</a:t>
            </a:r>
            <a:r>
              <a:rPr lang="en-US" altLang="ko-KR" sz="1400" b="1" dirty="0"/>
              <a:t>, false); // </a:t>
            </a:r>
            <a:r>
              <a:rPr lang="ko-KR" altLang="en-US" sz="1400" b="1" dirty="0"/>
              <a:t>시계 방향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 err="1"/>
              <a:t>context.stroke</a:t>
            </a:r>
            <a:r>
              <a:rPr lang="en-US" altLang="ko-KR" sz="1400" dirty="0"/>
              <a:t>(); // </a:t>
            </a:r>
            <a:r>
              <a:rPr lang="ko-KR" altLang="en-US" sz="1400" dirty="0"/>
              <a:t>경로에 있는 원호를 그린다</a:t>
            </a:r>
          </a:p>
          <a:p>
            <a:pPr defTabSz="180000"/>
            <a:r>
              <a:rPr lang="ko-KR" altLang="en-US" sz="1400" dirty="0"/>
              <a:t>	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 err="1"/>
              <a:t>context.beginPath</a:t>
            </a:r>
            <a:r>
              <a:rPr lang="en-US" altLang="ko-KR" sz="1400" dirty="0"/>
              <a:t>(); // </a:t>
            </a:r>
            <a:r>
              <a:rPr lang="ko-KR" altLang="en-US" sz="1400" dirty="0"/>
              <a:t>여기서 반드시 빈 경로로 시작해야 함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 err="1"/>
              <a:t>context.strokeStyle</a:t>
            </a:r>
            <a:r>
              <a:rPr lang="en-US" altLang="ko-KR" sz="1400" dirty="0"/>
              <a:t>="blue";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/>
              <a:t>context.arc(100, 70, 50, </a:t>
            </a:r>
            <a:r>
              <a:rPr lang="en-US" altLang="ko-KR" sz="1400" b="1" dirty="0" err="1"/>
              <a:t>Math.PI</a:t>
            </a:r>
            <a:r>
              <a:rPr lang="en-US" altLang="ko-KR" sz="1400" b="1" dirty="0"/>
              <a:t>/2, </a:t>
            </a:r>
            <a:r>
              <a:rPr lang="en-US" altLang="ko-KR" sz="1400" b="1" dirty="0" err="1"/>
              <a:t>Math.PI</a:t>
            </a:r>
            <a:r>
              <a:rPr lang="en-US" altLang="ko-KR" sz="1400" b="1" dirty="0"/>
              <a:t>, true); // </a:t>
            </a:r>
            <a:r>
              <a:rPr lang="ko-KR" altLang="en-US" sz="1400" b="1" dirty="0" err="1" smtClean="0"/>
              <a:t>반시계</a:t>
            </a:r>
            <a:r>
              <a:rPr lang="ko-KR" altLang="en-US" sz="1400" b="1" dirty="0" smtClean="0"/>
              <a:t> </a:t>
            </a:r>
            <a:r>
              <a:rPr lang="ko-KR" altLang="en-US" sz="1400" b="1" dirty="0"/>
              <a:t>방향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 err="1"/>
              <a:t>context.stroke</a:t>
            </a:r>
            <a:r>
              <a:rPr lang="en-US" altLang="ko-KR" sz="1400" dirty="0"/>
              <a:t>(); // </a:t>
            </a:r>
            <a:r>
              <a:rPr lang="ko-KR" altLang="en-US" sz="1400" dirty="0"/>
              <a:t>경로에 있는 한 개의 원호를 캔버스에 그린다</a:t>
            </a:r>
          </a:p>
          <a:p>
            <a:pPr defTabSz="180000"/>
            <a:r>
              <a:rPr lang="en-US" altLang="ko-KR" sz="1400" dirty="0"/>
              <a:t>&lt;/script&gt;	 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grpSp>
        <p:nvGrpSpPr>
          <p:cNvPr id="4" name="그룹 3"/>
          <p:cNvGrpSpPr/>
          <p:nvPr/>
        </p:nvGrpSpPr>
        <p:grpSpPr>
          <a:xfrm>
            <a:off x="5565577" y="1484784"/>
            <a:ext cx="3578423" cy="3502940"/>
            <a:chOff x="5220073" y="1668430"/>
            <a:chExt cx="3578423" cy="3502940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52120" y="1668430"/>
              <a:ext cx="2417643" cy="3125713"/>
            </a:xfrm>
            <a:prstGeom prst="rect">
              <a:avLst/>
            </a:prstGeom>
          </p:spPr>
        </p:pic>
        <p:cxnSp>
          <p:nvCxnSpPr>
            <p:cNvPr id="5" name="직선 연결선 4"/>
            <p:cNvCxnSpPr/>
            <p:nvPr/>
          </p:nvCxnSpPr>
          <p:spPr>
            <a:xfrm>
              <a:off x="5220073" y="3828735"/>
              <a:ext cx="2969313" cy="4427"/>
            </a:xfrm>
            <a:prstGeom prst="line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6696093" y="2850342"/>
              <a:ext cx="9545" cy="2282915"/>
            </a:xfrm>
            <a:prstGeom prst="line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/>
                <p:cNvSpPr txBox="1"/>
                <p:nvPr/>
              </p:nvSpPr>
              <p:spPr>
                <a:xfrm>
                  <a:off x="6504289" y="4329415"/>
                  <a:ext cx="491827" cy="2962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l-GR" altLang="ko-KR" sz="1100" i="1" smtClean="0">
                          <a:solidFill>
                            <a:srgbClr val="FF0000"/>
                          </a:solidFill>
                          <a:latin typeface="Cambria Math"/>
                          <a:sym typeface="Wingdings"/>
                        </a:rPr>
                        <m:t>𝜋</m:t>
                      </m:r>
                    </m:oMath>
                  </a14:m>
                  <a:r>
                    <a:rPr lang="en-US" altLang="ko-KR" sz="1100" dirty="0" smtClean="0">
                      <a:solidFill>
                        <a:srgbClr val="FF0000"/>
                      </a:solidFill>
                    </a:rPr>
                    <a:t>/2</a:t>
                  </a:r>
                  <a:endParaRPr lang="ko-KR" altLang="en-US" sz="1100" dirty="0">
                    <a:solidFill>
                      <a:srgbClr val="FF0000"/>
                    </a:solidFill>
                  </a:endParaRPr>
                </a:p>
              </p:txBody>
            </p:sp>
          </mc:Choice>
          <mc:Fallback xmlns="">
            <p:sp>
              <p:nvSpPr>
                <p:cNvPr id="12" name="TextBox 1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04289" y="4329415"/>
                  <a:ext cx="491827" cy="296214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t="-2041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/>
                <p:cNvSpPr txBox="1"/>
                <p:nvPr/>
              </p:nvSpPr>
              <p:spPr>
                <a:xfrm>
                  <a:off x="5825685" y="3675237"/>
                  <a:ext cx="390371" cy="2962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l-GR" altLang="ko-KR" sz="1100" i="1" smtClean="0">
                            <a:solidFill>
                              <a:srgbClr val="FF0000"/>
                            </a:solidFill>
                            <a:latin typeface="Cambria Math"/>
                            <a:sym typeface="Wingdings"/>
                          </a:rPr>
                          <m:t>𝜋</m:t>
                        </m:r>
                      </m:oMath>
                    </m:oMathPara>
                  </a14:m>
                  <a:endParaRPr lang="ko-KR" altLang="en-US" sz="1100" dirty="0">
                    <a:solidFill>
                      <a:srgbClr val="FF0000"/>
                    </a:solidFill>
                  </a:endParaRPr>
                </a:p>
              </p:txBody>
            </p:sp>
          </mc:Choice>
          <mc:Fallback xmlns="">
            <p:sp>
              <p:nvSpPr>
                <p:cNvPr id="13" name="TextBox 1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825685" y="3675237"/>
                  <a:ext cx="390371" cy="296214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" name="모서리가 둥근 사각형 설명선 10"/>
            <p:cNvSpPr/>
            <p:nvPr/>
          </p:nvSpPr>
          <p:spPr>
            <a:xfrm>
              <a:off x="7185676" y="4558436"/>
              <a:ext cx="1612820" cy="612934"/>
            </a:xfrm>
            <a:prstGeom prst="wedgeRoundRectCallout">
              <a:avLst>
                <a:gd name="adj1" fmla="val -59695"/>
                <a:gd name="adj2" fmla="val -105198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ko-KR" sz="1000" dirty="0"/>
                <a:t>context.arc(100, 70</a:t>
              </a:r>
              <a:r>
                <a:rPr lang="en-US" altLang="ko-KR" sz="1000" dirty="0" smtClean="0"/>
                <a:t>,  50</a:t>
              </a:r>
              <a:r>
                <a:rPr lang="en-US" altLang="ko-KR" sz="1000" dirty="0"/>
                <a:t>, </a:t>
              </a:r>
              <a:endParaRPr lang="en-US" altLang="ko-KR" sz="1000" dirty="0" smtClean="0"/>
            </a:p>
            <a:p>
              <a:r>
                <a:rPr lang="en-US" altLang="ko-KR" sz="1000" dirty="0" smtClean="0"/>
                <a:t>     </a:t>
              </a:r>
              <a:r>
                <a:rPr lang="en-US" altLang="ko-KR" sz="1000" dirty="0" err="1" smtClean="0"/>
                <a:t>Math.PI</a:t>
              </a:r>
              <a:r>
                <a:rPr lang="en-US" altLang="ko-KR" sz="1000" dirty="0" smtClean="0"/>
                <a:t>/2</a:t>
              </a:r>
              <a:r>
                <a:rPr lang="en-US" altLang="ko-KR" sz="1000" dirty="0"/>
                <a:t>, </a:t>
              </a:r>
              <a:endParaRPr lang="en-US" altLang="ko-KR" sz="1000" dirty="0" smtClean="0"/>
            </a:p>
            <a:p>
              <a:r>
                <a:rPr lang="en-US" altLang="ko-KR" sz="1000" dirty="0"/>
                <a:t> </a:t>
              </a:r>
              <a:r>
                <a:rPr lang="en-US" altLang="ko-KR" sz="1000" dirty="0" smtClean="0"/>
                <a:t>    </a:t>
              </a:r>
              <a:r>
                <a:rPr lang="en-US" altLang="ko-KR" sz="1000" dirty="0" err="1" smtClean="0"/>
                <a:t>Math.PI</a:t>
              </a:r>
              <a:r>
                <a:rPr lang="en-US" altLang="ko-KR" sz="1000" dirty="0"/>
                <a:t>, true);</a:t>
              </a:r>
              <a:endParaRPr lang="ko-KR" altLang="en-US" sz="10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196652" y="3699688"/>
              <a:ext cx="318415" cy="2962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>
                  <a:solidFill>
                    <a:srgbClr val="FF0000"/>
                  </a:solidFill>
                </a:rPr>
                <a:t>0</a:t>
              </a:r>
              <a:endParaRPr lang="ko-KR" altLang="en-US" sz="1100" dirty="0">
                <a:solidFill>
                  <a:srgbClr val="FF0000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/>
                <p:cNvSpPr txBox="1"/>
                <p:nvPr/>
              </p:nvSpPr>
              <p:spPr>
                <a:xfrm>
                  <a:off x="6450179" y="3109477"/>
                  <a:ext cx="585478" cy="2962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100" dirty="0" smtClean="0">
                      <a:solidFill>
                        <a:srgbClr val="FF0000"/>
                      </a:solidFill>
                      <a:sym typeface="Wingdings"/>
                    </a:rPr>
                    <a:t>3</a:t>
                  </a:r>
                  <a14:m>
                    <m:oMath xmlns:m="http://schemas.openxmlformats.org/officeDocument/2006/math">
                      <m:r>
                        <a:rPr lang="el-GR" altLang="ko-KR" sz="1100" i="1" smtClean="0">
                          <a:solidFill>
                            <a:srgbClr val="FF0000"/>
                          </a:solidFill>
                          <a:latin typeface="Cambria Math"/>
                          <a:sym typeface="Wingdings"/>
                        </a:rPr>
                        <m:t>𝜋</m:t>
                      </m:r>
                    </m:oMath>
                  </a14:m>
                  <a:r>
                    <a:rPr lang="en-US" altLang="ko-KR" sz="1100" dirty="0" smtClean="0">
                      <a:solidFill>
                        <a:srgbClr val="FF0000"/>
                      </a:solidFill>
                    </a:rPr>
                    <a:t>/2</a:t>
                  </a:r>
                  <a:endParaRPr lang="ko-KR" altLang="en-US" sz="1100" dirty="0">
                    <a:solidFill>
                      <a:srgbClr val="FF0000"/>
                    </a:solidFill>
                  </a:endParaRPr>
                </a:p>
              </p:txBody>
            </p:sp>
          </mc:Choice>
          <mc:Fallback xmlns="">
            <p:sp>
              <p:nvSpPr>
                <p:cNvPr id="18" name="TextBox 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50179" y="3109477"/>
                  <a:ext cx="585478" cy="296214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t="-2041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038475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사각형 그리기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사각형 그리는 </a:t>
            </a:r>
            <a:r>
              <a:rPr lang="ko-KR" altLang="en-US" dirty="0" err="1" smtClean="0"/>
              <a:t>컨텍스트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메소드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pPr lvl="1"/>
            <a:r>
              <a:rPr lang="ko-KR" altLang="en-US" dirty="0" smtClean="0"/>
              <a:t>예</a:t>
            </a:r>
            <a:r>
              <a:rPr lang="en-US" altLang="ko-KR" dirty="0" smtClean="0"/>
              <a:t>) </a:t>
            </a:r>
            <a:r>
              <a:rPr lang="en-US" altLang="ko-KR" kern="0" dirty="0" smtClean="0">
                <a:solidFill>
                  <a:srgbClr val="000000"/>
                </a:solidFill>
                <a:latin typeface="+mj-ea"/>
              </a:rPr>
              <a:t>(10, 10)</a:t>
            </a:r>
            <a:r>
              <a:rPr lang="ko-KR" altLang="en-US" kern="0" dirty="0" smtClean="0">
                <a:solidFill>
                  <a:srgbClr val="000000"/>
                </a:solidFill>
                <a:latin typeface="+mj-ea"/>
              </a:rPr>
              <a:t>에서 </a:t>
            </a:r>
            <a:r>
              <a:rPr lang="en-US" altLang="ko-KR" kern="0" dirty="0" smtClean="0">
                <a:solidFill>
                  <a:srgbClr val="000000"/>
                </a:solidFill>
                <a:latin typeface="+mj-ea"/>
              </a:rPr>
              <a:t>100x100 </a:t>
            </a:r>
            <a:r>
              <a:rPr lang="ko-KR" altLang="en-US" kern="0" dirty="0" smtClean="0">
                <a:solidFill>
                  <a:srgbClr val="000000"/>
                </a:solidFill>
                <a:latin typeface="+mj-ea"/>
              </a:rPr>
              <a:t>크기의 사각형 그리기</a:t>
            </a:r>
            <a:endParaRPr lang="en-US" altLang="ko-KR" kern="0" dirty="0" smtClean="0">
              <a:solidFill>
                <a:srgbClr val="000000"/>
              </a:solidFill>
              <a:latin typeface="+mj-ea"/>
            </a:endParaRPr>
          </a:p>
          <a:p>
            <a:pPr lvl="1"/>
            <a:endParaRPr lang="en-US" altLang="ko-KR" kern="0" dirty="0">
              <a:solidFill>
                <a:srgbClr val="000000"/>
              </a:solidFill>
              <a:latin typeface="+mj-ea"/>
            </a:endParaRPr>
          </a:p>
          <a:p>
            <a:pPr lvl="1"/>
            <a:endParaRPr lang="en-US" altLang="ko-KR" kern="0" dirty="0" smtClean="0">
              <a:solidFill>
                <a:srgbClr val="000000"/>
              </a:solidFill>
              <a:latin typeface="+mj-ea"/>
            </a:endParaRPr>
          </a:p>
          <a:p>
            <a:pPr lvl="1"/>
            <a:r>
              <a:rPr lang="ko-KR" altLang="en-US" kern="0" dirty="0" smtClean="0">
                <a:solidFill>
                  <a:srgbClr val="000000"/>
                </a:solidFill>
                <a:latin typeface="+mj-ea"/>
              </a:rPr>
              <a:t>예</a:t>
            </a:r>
            <a:r>
              <a:rPr lang="en-US" altLang="ko-KR" kern="0" dirty="0" smtClean="0">
                <a:solidFill>
                  <a:srgbClr val="000000"/>
                </a:solidFill>
                <a:latin typeface="+mj-ea"/>
              </a:rPr>
              <a:t>) </a:t>
            </a:r>
            <a:r>
              <a:rPr lang="en-US" altLang="ko-KR" dirty="0" err="1"/>
              <a:t>strokeRect</a:t>
            </a:r>
            <a:r>
              <a:rPr lang="en-US" altLang="ko-KR" dirty="0"/>
              <a:t>()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이용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캔버스에 바로 그리기</a:t>
            </a:r>
            <a:endParaRPr lang="ko-KR" altLang="en-US" dirty="0"/>
          </a:p>
          <a:p>
            <a:pPr lvl="1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18</a:t>
            </a:fld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259632" y="3602053"/>
            <a:ext cx="7273145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context.rect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(10, 10, 100, 100);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//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(10, 10)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에서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100x100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크기의 사각형을 경로에 추가</a:t>
            </a:r>
          </a:p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context.stroke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();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	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// context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에 구성된 사각형을 캔버스에 그린다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.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259632" y="4797152"/>
            <a:ext cx="7351693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context.strokeRect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(10, 10, 100, 100);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   //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(10, 10)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에서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100x100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크기의 사각형 그리기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919889"/>
            <a:ext cx="7835265" cy="81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365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예제</a:t>
            </a:r>
            <a:r>
              <a:rPr lang="en-US" altLang="ko-KR" dirty="0" smtClean="0"/>
              <a:t> 11–5 </a:t>
            </a:r>
            <a:r>
              <a:rPr lang="ko-KR" altLang="en-US" dirty="0" smtClean="0"/>
              <a:t>사각형 그리기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609600" y="1556792"/>
            <a:ext cx="5296434" cy="46166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&lt;html&gt;</a:t>
            </a:r>
          </a:p>
          <a:p>
            <a:pPr defTabSz="180000"/>
            <a:r>
              <a:rPr lang="en-US" altLang="ko-KR" sz="1400" dirty="0"/>
              <a:t>&lt;head&gt;&lt;title&gt;</a:t>
            </a:r>
            <a:r>
              <a:rPr lang="ko-KR" altLang="en-US" sz="1400" dirty="0"/>
              <a:t>사각형 </a:t>
            </a:r>
            <a:r>
              <a:rPr lang="ko-KR" altLang="en-US" sz="1400" dirty="0" smtClean="0"/>
              <a:t>그리기</a:t>
            </a:r>
            <a:r>
              <a:rPr lang="en-US" altLang="ko-KR" sz="1400" dirty="0" smtClean="0"/>
              <a:t>&lt;/</a:t>
            </a:r>
            <a:r>
              <a:rPr lang="en-US" altLang="ko-KR" sz="1400" dirty="0"/>
              <a:t>title&gt;&lt;/head&gt;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&lt;h3&gt;</a:t>
            </a:r>
            <a:r>
              <a:rPr lang="ko-KR" altLang="en-US" sz="1400" dirty="0"/>
              <a:t>사각형 그리기</a:t>
            </a:r>
            <a:r>
              <a:rPr lang="en-US" altLang="ko-KR" sz="1400" dirty="0"/>
              <a:t>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&lt;canvas id="</a:t>
            </a:r>
            <a:r>
              <a:rPr lang="en-US" altLang="ko-KR" sz="1400" dirty="0" err="1"/>
              <a:t>myCanvas</a:t>
            </a:r>
            <a:r>
              <a:rPr lang="en-US" altLang="ko-KR" sz="1400" dirty="0"/>
              <a:t>" style="</a:t>
            </a:r>
            <a:r>
              <a:rPr lang="en-US" altLang="ko-KR" sz="1400" dirty="0" err="1"/>
              <a:t>background-color:aliceblue</a:t>
            </a:r>
            <a:r>
              <a:rPr lang="en-US" altLang="ko-KR" sz="1400" dirty="0"/>
              <a:t>"</a:t>
            </a:r>
          </a:p>
          <a:p>
            <a:pPr defTabSz="180000"/>
            <a:r>
              <a:rPr lang="en-US" altLang="ko-KR" sz="1400" dirty="0" smtClean="0"/>
              <a:t>	width</a:t>
            </a:r>
            <a:r>
              <a:rPr lang="en-US" altLang="ko-KR" sz="1400" dirty="0"/>
              <a:t>="200" height="150"&gt;&lt;/canvas&gt;</a:t>
            </a:r>
          </a:p>
          <a:p>
            <a:pPr defTabSz="180000"/>
            <a:r>
              <a:rPr lang="en-US" altLang="ko-KR" sz="1400" dirty="0"/>
              <a:t>&lt;script&gt;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var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canvas = </a:t>
            </a:r>
            <a:r>
              <a:rPr lang="en-US" altLang="ko-KR" sz="1400" dirty="0" err="1" smtClean="0"/>
              <a:t>document.getElementById</a:t>
            </a:r>
            <a:r>
              <a:rPr lang="en-US" altLang="ko-KR" sz="1400" dirty="0"/>
              <a:t>("</a:t>
            </a:r>
            <a:r>
              <a:rPr lang="en-US" altLang="ko-KR" sz="1400" dirty="0" err="1" smtClean="0"/>
              <a:t>myCanvas</a:t>
            </a:r>
            <a:r>
              <a:rPr lang="en-US" altLang="ko-KR" sz="1400" dirty="0"/>
              <a:t>");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var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context = </a:t>
            </a:r>
            <a:r>
              <a:rPr lang="en-US" altLang="ko-KR" sz="1400" dirty="0" err="1"/>
              <a:t>canvas.getContext</a:t>
            </a:r>
            <a:r>
              <a:rPr lang="en-US" altLang="ko-KR" sz="1400" dirty="0"/>
              <a:t>("2d");</a:t>
            </a:r>
          </a:p>
          <a:p>
            <a:pPr defTabSz="180000"/>
            <a:endParaRPr lang="ko-KR" altLang="en-US" sz="1400" dirty="0"/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err="1" smtClean="0"/>
              <a:t>context.beginPath</a:t>
            </a:r>
            <a:r>
              <a:rPr lang="en-US" altLang="ko-KR" sz="1400" b="1" dirty="0"/>
              <a:t>(); </a:t>
            </a:r>
            <a:r>
              <a:rPr lang="en-US" altLang="ko-KR" sz="1400" dirty="0"/>
              <a:t>// </a:t>
            </a:r>
            <a:r>
              <a:rPr lang="ko-KR" altLang="en-US" sz="1400" dirty="0"/>
              <a:t>빈 경로 구성</a:t>
            </a:r>
          </a:p>
          <a:p>
            <a:pPr defTabSz="180000"/>
            <a:r>
              <a:rPr lang="en-US" altLang="ko-KR" sz="1400" dirty="0" smtClean="0"/>
              <a:t>	for(</a:t>
            </a:r>
            <a:r>
              <a:rPr lang="en-US" altLang="ko-KR" sz="1400" dirty="0" err="1" smtClean="0"/>
              <a:t>var</a:t>
            </a:r>
            <a:r>
              <a:rPr lang="en-US" altLang="ko-KR" sz="1400" dirty="0" smtClean="0"/>
              <a:t>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=0;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&lt;5;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++) {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b="1" dirty="0" err="1" smtClean="0"/>
              <a:t>context.rect</a:t>
            </a:r>
            <a:r>
              <a:rPr lang="en-US" altLang="ko-KR" sz="1400" b="1" dirty="0" smtClean="0"/>
              <a:t>(10+i*30,10+i*10</a:t>
            </a:r>
            <a:r>
              <a:rPr lang="en-US" altLang="ko-KR" sz="1400" b="1" dirty="0"/>
              <a:t>, 50,50);</a:t>
            </a:r>
          </a:p>
          <a:p>
            <a:pPr defTabSz="180000"/>
            <a:r>
              <a:rPr lang="en-US" altLang="ko-KR" sz="1400" dirty="0" smtClean="0"/>
              <a:t>	}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context.strokeStyle</a:t>
            </a:r>
            <a:r>
              <a:rPr lang="en-US" altLang="ko-KR" sz="1400" dirty="0"/>
              <a:t>="magenta"; // </a:t>
            </a:r>
            <a:r>
              <a:rPr lang="ko-KR" altLang="en-US" sz="1400" dirty="0"/>
              <a:t>선의 색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err="1" smtClean="0"/>
              <a:t>context.stroke</a:t>
            </a:r>
            <a:r>
              <a:rPr lang="en-US" altLang="ko-KR" sz="1400" b="1" dirty="0"/>
              <a:t>(); </a:t>
            </a:r>
            <a:r>
              <a:rPr lang="en-US" altLang="ko-KR" sz="1400" dirty="0"/>
              <a:t>// </a:t>
            </a:r>
            <a:r>
              <a:rPr lang="ko-KR" altLang="en-US" sz="1400" dirty="0"/>
              <a:t>사각형을 캔버스에 그린다</a:t>
            </a:r>
          </a:p>
          <a:p>
            <a:pPr defTabSz="180000"/>
            <a:r>
              <a:rPr lang="en-US" altLang="ko-KR" sz="1400" dirty="0"/>
              <a:t>&lt;/script&gt; 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grpSp>
        <p:nvGrpSpPr>
          <p:cNvPr id="8" name="그룹 7"/>
          <p:cNvGrpSpPr/>
          <p:nvPr/>
        </p:nvGrpSpPr>
        <p:grpSpPr>
          <a:xfrm>
            <a:off x="6084168" y="1628800"/>
            <a:ext cx="2517490" cy="2808312"/>
            <a:chOff x="5691970" y="1911421"/>
            <a:chExt cx="2517490" cy="2808312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35469" y="1911421"/>
              <a:ext cx="2173991" cy="2808312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5691970" y="3105888"/>
              <a:ext cx="61747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>
                  <a:solidFill>
                    <a:srgbClr val="00B050"/>
                  </a:solidFill>
                </a:rPr>
                <a:t>(10, 10)</a:t>
              </a:r>
              <a:endParaRPr lang="ko-KR" altLang="en-US" sz="1000" dirty="0">
                <a:solidFill>
                  <a:srgbClr val="00B050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656893" y="3789040"/>
              <a:ext cx="52610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>
                  <a:solidFill>
                    <a:srgbClr val="00B050"/>
                  </a:solidFill>
                </a:rPr>
                <a:t>50x50</a:t>
              </a:r>
              <a:endParaRPr lang="ko-KR" altLang="en-US" sz="1000" dirty="0">
                <a:solidFill>
                  <a:srgbClr val="00B05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81033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2918048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HTML5</a:t>
            </a:r>
            <a:r>
              <a:rPr lang="ko-KR" altLang="en-US" dirty="0" smtClean="0"/>
              <a:t>에서 웹 페이지에 그래픽으로 그림을 그리는 방법을 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&lt;canvas&gt; </a:t>
            </a:r>
            <a:r>
              <a:rPr lang="ko-KR" altLang="en-US" dirty="0" smtClean="0"/>
              <a:t>태그로 웹 페이지에 캔버스를 만들 수 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캔버스에 직선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사각형</a:t>
            </a:r>
            <a:r>
              <a:rPr lang="en-US" altLang="ko-KR" dirty="0" smtClean="0"/>
              <a:t>, </a:t>
            </a:r>
            <a:r>
              <a:rPr lang="ko-KR" altLang="en-US" dirty="0" smtClean="0"/>
              <a:t>원호 등의 도형을 그릴 수 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경로</a:t>
            </a:r>
            <a:r>
              <a:rPr lang="en-US" altLang="ko-KR" dirty="0" smtClean="0"/>
              <a:t>(path)</a:t>
            </a:r>
            <a:r>
              <a:rPr lang="ko-KR" altLang="en-US" dirty="0" smtClean="0"/>
              <a:t>에 대한 개념을 이해하고 경로를 이용한 그리기를 할 수 있다</a:t>
            </a:r>
            <a:r>
              <a:rPr lang="en-US" altLang="ko-KR" dirty="0" smtClean="0"/>
              <a:t>.</a:t>
            </a:r>
          </a:p>
          <a:p>
            <a:r>
              <a:rPr lang="ko-KR" altLang="en-US" dirty="0"/>
              <a:t>캔버스에 </a:t>
            </a:r>
            <a:r>
              <a:rPr lang="ko-KR" altLang="en-US" dirty="0" smtClean="0"/>
              <a:t>사각형</a:t>
            </a:r>
            <a:r>
              <a:rPr lang="en-US" altLang="ko-KR" dirty="0"/>
              <a:t>, </a:t>
            </a:r>
            <a:r>
              <a:rPr lang="ko-KR" altLang="en-US" dirty="0"/>
              <a:t>원호 등의 </a:t>
            </a:r>
            <a:r>
              <a:rPr lang="ko-KR" altLang="en-US" dirty="0" smtClean="0"/>
              <a:t>닫힌 도형의 내부를 칠할 수 </a:t>
            </a:r>
            <a:r>
              <a:rPr lang="ko-KR" altLang="en-US" dirty="0"/>
              <a:t>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캔버스에 텍스트를 출력할 수 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캔버스에 이미지를 출력할 수 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마우스 </a:t>
            </a:r>
            <a:r>
              <a:rPr lang="ko-KR" altLang="en-US" dirty="0" err="1" smtClean="0"/>
              <a:t>드래깅으로</a:t>
            </a:r>
            <a:r>
              <a:rPr lang="ko-KR" altLang="en-US" dirty="0" smtClean="0"/>
              <a:t> </a:t>
            </a:r>
            <a:r>
              <a:rPr lang="ko-KR" altLang="en-US" dirty="0"/>
              <a:t>캔버스에 그림을 </a:t>
            </a:r>
            <a:r>
              <a:rPr lang="ko-KR" altLang="en-US" dirty="0" smtClean="0"/>
              <a:t>그리는 응용프로그램을 작성할 수 있다</a:t>
            </a:r>
            <a:r>
              <a:rPr lang="en-US" altLang="ko-KR" dirty="0" smtClean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강의 목표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74799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캔버스 지우기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캔버스에 그리진 그래픽을 모두 지울 때</a:t>
            </a:r>
            <a:endParaRPr lang="en-US" altLang="ko-KR" dirty="0" smtClean="0"/>
          </a:p>
          <a:p>
            <a:endParaRPr lang="en-US" altLang="ko-KR" dirty="0"/>
          </a:p>
          <a:p>
            <a:pPr lvl="1"/>
            <a:r>
              <a:rPr lang="ko-KR" altLang="en-US" dirty="0" smtClean="0"/>
              <a:t>이 코드는 경로를 지우지는 못함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r>
              <a:rPr lang="ko-KR" altLang="en-US" dirty="0" smtClean="0"/>
              <a:t>캔버스의 그래픽과 경로를 모두 지울 때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971600" y="1916832"/>
            <a:ext cx="4552849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marL="190500" fontAlgn="base" latinLnBrk="0"/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context.</a:t>
            </a:r>
            <a:r>
              <a:rPr lang="en-US" altLang="ko-KR" sz="1400" b="1" kern="0" dirty="0" err="1" smtClean="0">
                <a:solidFill>
                  <a:srgbClr val="000000"/>
                </a:solidFill>
                <a:latin typeface="+mj-ea"/>
                <a:ea typeface="+mj-ea"/>
              </a:rPr>
              <a:t>clearRect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(0, 0, </a:t>
            </a:r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canvas.width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, </a:t>
            </a:r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canvas.height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);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971600" y="3553271"/>
            <a:ext cx="4543231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marL="190500" fontAlgn="base" latinLnBrk="0"/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context.clearRect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(0, 0, </a:t>
            </a:r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canvas.width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, </a:t>
            </a:r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canvas.height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);</a:t>
            </a:r>
          </a:p>
          <a:p>
            <a:pPr marL="190500" fontAlgn="base" latinLnBrk="0"/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context.beginPath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();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99679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도형 꾸미기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도형 꾸미기</a:t>
            </a:r>
            <a:endParaRPr lang="en-US" altLang="ko-KR" dirty="0" smtClean="0"/>
          </a:p>
          <a:p>
            <a:pPr lvl="1"/>
            <a:r>
              <a:rPr lang="ko-KR" altLang="en-US" dirty="0"/>
              <a:t>선</a:t>
            </a:r>
            <a:r>
              <a:rPr lang="en-US" altLang="ko-KR" dirty="0"/>
              <a:t>, </a:t>
            </a:r>
            <a:r>
              <a:rPr lang="ko-KR" altLang="en-US" dirty="0"/>
              <a:t>원호</a:t>
            </a:r>
            <a:r>
              <a:rPr lang="en-US" altLang="ko-KR" dirty="0"/>
              <a:t>, </a:t>
            </a:r>
            <a:r>
              <a:rPr lang="ko-KR" altLang="en-US" dirty="0"/>
              <a:t>사각형</a:t>
            </a:r>
            <a:r>
              <a:rPr lang="en-US" altLang="ko-KR" dirty="0"/>
              <a:t>, </a:t>
            </a:r>
            <a:r>
              <a:rPr lang="ko-KR" altLang="en-US" dirty="0"/>
              <a:t>글자 </a:t>
            </a:r>
            <a:r>
              <a:rPr lang="ko-KR" altLang="en-US" dirty="0" smtClean="0"/>
              <a:t>등의 </a:t>
            </a:r>
            <a:r>
              <a:rPr lang="ko-KR" altLang="en-US" dirty="0"/>
              <a:t>색이나 </a:t>
            </a:r>
            <a:r>
              <a:rPr lang="ko-KR" altLang="en-US" dirty="0" smtClean="0"/>
              <a:t>굵기 조절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선 색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strokeStyle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프로퍼티</a:t>
            </a:r>
            <a:r>
              <a:rPr lang="en-US" altLang="ko-KR" dirty="0" smtClean="0"/>
              <a:t> </a:t>
            </a:r>
            <a:r>
              <a:rPr lang="ko-KR" altLang="en-US" dirty="0" smtClean="0"/>
              <a:t>이용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ko-KR" altLang="en-US" dirty="0" smtClean="0"/>
              <a:t>채우기 색 </a:t>
            </a:r>
            <a:r>
              <a:rPr lang="en-US" altLang="ko-KR" dirty="0" smtClean="0"/>
              <a:t>: </a:t>
            </a:r>
            <a:r>
              <a:rPr lang="en-US" altLang="ko-KR" dirty="0" err="1"/>
              <a:t>fillStyle</a:t>
            </a:r>
            <a:r>
              <a:rPr lang="en-US" altLang="ko-KR" dirty="0"/>
              <a:t> </a:t>
            </a:r>
            <a:r>
              <a:rPr lang="en-US" altLang="ko-KR" dirty="0" err="1" smtClean="0"/>
              <a:t>프로퍼티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ko-KR" altLang="en-US" dirty="0" smtClean="0"/>
              <a:t>선 굵기 </a:t>
            </a:r>
            <a:r>
              <a:rPr lang="en-US" altLang="ko-KR" dirty="0" smtClean="0"/>
              <a:t>: </a:t>
            </a:r>
            <a:r>
              <a:rPr lang="en-US" altLang="ko-KR" dirty="0" err="1"/>
              <a:t>lineWidth</a:t>
            </a:r>
            <a:r>
              <a:rPr lang="en-US" altLang="ko-KR" dirty="0"/>
              <a:t> </a:t>
            </a:r>
            <a:r>
              <a:rPr lang="ko-KR" altLang="en-US" dirty="0" err="1"/>
              <a:t>프로퍼티</a:t>
            </a:r>
            <a:endParaRPr lang="ko-KR" altLang="en-US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ko-KR" altLang="en-US" dirty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21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475656" y="2636912"/>
            <a:ext cx="3429144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context.strokeStyle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"blue";</a:t>
            </a:r>
          </a:p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context.strokeStyle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"#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0000FF";</a:t>
            </a:r>
            <a:endParaRPr lang="en-US" altLang="ko-KR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context.strokeStyle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"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rgb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(0, 0, 255)";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475656" y="4077072"/>
            <a:ext cx="3429144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context.fillStyle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"red";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475656" y="4932456"/>
            <a:ext cx="5160387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context.lineWidth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20;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선 굵기를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20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픽셀로 지정</a:t>
            </a:r>
          </a:p>
        </p:txBody>
      </p:sp>
    </p:spTree>
    <p:extLst>
      <p:ext uri="{BB962C8B-B14F-4D97-AF65-F5344CB8AC3E}">
        <p14:creationId xmlns:p14="http://schemas.microsoft.com/office/powerpoint/2010/main" val="498786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11-6 </a:t>
            </a:r>
            <a:r>
              <a:rPr lang="ko-KR" altLang="en-US" dirty="0" smtClean="0"/>
              <a:t>선의 색과 굵기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81228" y="1311853"/>
            <a:ext cx="4032448" cy="547842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>
                <a:latin typeface="+mj-lt"/>
              </a:rPr>
              <a:t>&lt;!DOCTYPE html&gt;</a:t>
            </a:r>
          </a:p>
          <a:p>
            <a:pPr defTabSz="180000"/>
            <a:r>
              <a:rPr lang="en-US" altLang="ko-KR" sz="1000" dirty="0">
                <a:latin typeface="+mj-lt"/>
              </a:rPr>
              <a:t>&lt;html&gt;</a:t>
            </a:r>
          </a:p>
          <a:p>
            <a:pPr defTabSz="180000"/>
            <a:r>
              <a:rPr lang="en-US" altLang="ko-KR" sz="1000" dirty="0">
                <a:latin typeface="+mj-lt"/>
              </a:rPr>
              <a:t>&lt;head&gt;&lt;title&gt;</a:t>
            </a:r>
            <a:r>
              <a:rPr lang="ko-KR" altLang="en-US" sz="1000" dirty="0">
                <a:latin typeface="+mj-lt"/>
              </a:rPr>
              <a:t>선의 색과 굵기</a:t>
            </a:r>
            <a:r>
              <a:rPr lang="en-US" altLang="ko-KR" sz="1000" dirty="0">
                <a:latin typeface="+mj-lt"/>
              </a:rPr>
              <a:t>&lt;/title&gt;&lt;/head&gt;</a:t>
            </a:r>
          </a:p>
          <a:p>
            <a:pPr defTabSz="180000"/>
            <a:r>
              <a:rPr lang="en-US" altLang="ko-KR" sz="1000" dirty="0">
                <a:latin typeface="+mj-lt"/>
              </a:rPr>
              <a:t>&lt;body&gt;</a:t>
            </a:r>
          </a:p>
          <a:p>
            <a:pPr defTabSz="180000"/>
            <a:r>
              <a:rPr lang="en-US" altLang="ko-KR" sz="1000" dirty="0">
                <a:latin typeface="+mj-lt"/>
              </a:rPr>
              <a:t>&lt;h3&gt;</a:t>
            </a:r>
            <a:r>
              <a:rPr lang="ko-KR" altLang="en-US" sz="1000" dirty="0">
                <a:latin typeface="+mj-lt"/>
              </a:rPr>
              <a:t>선의 색과 굵기</a:t>
            </a:r>
            <a:r>
              <a:rPr lang="en-US" altLang="ko-KR" sz="1000" dirty="0">
                <a:latin typeface="+mj-lt"/>
              </a:rPr>
              <a:t>&lt;/h3&gt;</a:t>
            </a:r>
          </a:p>
          <a:p>
            <a:pPr defTabSz="180000"/>
            <a:r>
              <a:rPr lang="en-US" altLang="ko-KR" sz="1000" dirty="0">
                <a:latin typeface="+mj-lt"/>
              </a:rPr>
              <a:t>&lt;</a:t>
            </a:r>
            <a:r>
              <a:rPr lang="en-US" altLang="ko-KR" sz="1000" dirty="0" err="1">
                <a:latin typeface="+mj-lt"/>
              </a:rPr>
              <a:t>hr</a:t>
            </a:r>
            <a:r>
              <a:rPr lang="en-US" altLang="ko-KR" sz="1000" dirty="0">
                <a:latin typeface="+mj-lt"/>
              </a:rPr>
              <a:t>&gt;</a:t>
            </a:r>
          </a:p>
          <a:p>
            <a:pPr defTabSz="180000"/>
            <a:r>
              <a:rPr lang="en-US" altLang="ko-KR" sz="1000" dirty="0">
                <a:latin typeface="+mj-lt"/>
              </a:rPr>
              <a:t>&lt;canvas id="</a:t>
            </a:r>
            <a:r>
              <a:rPr lang="en-US" altLang="ko-KR" sz="1000" dirty="0" err="1">
                <a:latin typeface="+mj-lt"/>
              </a:rPr>
              <a:t>myCanvas</a:t>
            </a:r>
            <a:r>
              <a:rPr lang="en-US" altLang="ko-KR" sz="1000" dirty="0">
                <a:latin typeface="+mj-lt"/>
              </a:rPr>
              <a:t>" style="</a:t>
            </a:r>
            <a:r>
              <a:rPr lang="en-US" altLang="ko-KR" sz="1000" dirty="0" err="1">
                <a:latin typeface="+mj-lt"/>
              </a:rPr>
              <a:t>background-color:aliceblue</a:t>
            </a:r>
            <a:r>
              <a:rPr lang="en-US" altLang="ko-KR" sz="1000" dirty="0">
                <a:latin typeface="+mj-lt"/>
              </a:rPr>
              <a:t>"</a:t>
            </a:r>
          </a:p>
          <a:p>
            <a:pPr defTabSz="180000"/>
            <a:r>
              <a:rPr lang="en-US" altLang="ko-KR" sz="1000" dirty="0" smtClean="0">
                <a:latin typeface="+mj-lt"/>
              </a:rPr>
              <a:t>			 </a:t>
            </a:r>
            <a:r>
              <a:rPr lang="en-US" altLang="ko-KR" sz="1000" dirty="0">
                <a:latin typeface="+mj-lt"/>
              </a:rPr>
              <a:t>width="180" height="300"&gt;&lt;/canvas&gt;</a:t>
            </a:r>
          </a:p>
          <a:p>
            <a:pPr defTabSz="180000"/>
            <a:r>
              <a:rPr lang="en-US" altLang="ko-KR" sz="1000" dirty="0">
                <a:latin typeface="+mj-lt"/>
              </a:rPr>
              <a:t>&lt;script&gt;</a:t>
            </a:r>
          </a:p>
          <a:p>
            <a:pPr defTabSz="180000"/>
            <a:r>
              <a:rPr lang="en-US" altLang="ko-KR" sz="1000" dirty="0" smtClean="0">
                <a:latin typeface="+mj-lt"/>
              </a:rPr>
              <a:t>	</a:t>
            </a:r>
            <a:r>
              <a:rPr lang="en-US" altLang="ko-KR" sz="1000" dirty="0" err="1" smtClean="0">
                <a:latin typeface="+mj-lt"/>
              </a:rPr>
              <a:t>var</a:t>
            </a:r>
            <a:r>
              <a:rPr lang="en-US" altLang="ko-KR" sz="1000" dirty="0" smtClean="0">
                <a:latin typeface="+mj-lt"/>
              </a:rPr>
              <a:t> </a:t>
            </a:r>
            <a:r>
              <a:rPr lang="en-US" altLang="ko-KR" sz="1000" dirty="0">
                <a:latin typeface="+mj-lt"/>
              </a:rPr>
              <a:t>canvas = </a:t>
            </a:r>
            <a:r>
              <a:rPr lang="en-US" altLang="ko-KR" sz="1000" dirty="0" err="1">
                <a:latin typeface="+mj-lt"/>
              </a:rPr>
              <a:t>document.getElementById</a:t>
            </a:r>
            <a:r>
              <a:rPr lang="en-US" altLang="ko-KR" sz="1000" dirty="0">
                <a:latin typeface="+mj-lt"/>
              </a:rPr>
              <a:t>("</a:t>
            </a:r>
            <a:r>
              <a:rPr lang="en-US" altLang="ko-KR" sz="1000" dirty="0" err="1">
                <a:latin typeface="+mj-lt"/>
              </a:rPr>
              <a:t>myCanvas</a:t>
            </a:r>
            <a:r>
              <a:rPr lang="en-US" altLang="ko-KR" sz="1000" dirty="0">
                <a:latin typeface="+mj-lt"/>
              </a:rPr>
              <a:t>");</a:t>
            </a:r>
          </a:p>
          <a:p>
            <a:pPr defTabSz="180000"/>
            <a:r>
              <a:rPr lang="en-US" altLang="ko-KR" sz="1000" dirty="0" smtClean="0">
                <a:latin typeface="+mj-lt"/>
              </a:rPr>
              <a:t>	</a:t>
            </a:r>
            <a:r>
              <a:rPr lang="en-US" altLang="ko-KR" sz="1000" dirty="0" err="1" smtClean="0">
                <a:latin typeface="+mj-lt"/>
              </a:rPr>
              <a:t>var</a:t>
            </a:r>
            <a:r>
              <a:rPr lang="en-US" altLang="ko-KR" sz="1000" dirty="0" smtClean="0">
                <a:latin typeface="+mj-lt"/>
              </a:rPr>
              <a:t> </a:t>
            </a:r>
            <a:r>
              <a:rPr lang="en-US" altLang="ko-KR" sz="1000" dirty="0">
                <a:latin typeface="+mj-lt"/>
              </a:rPr>
              <a:t>context = </a:t>
            </a:r>
            <a:r>
              <a:rPr lang="en-US" altLang="ko-KR" sz="1000" dirty="0" err="1">
                <a:latin typeface="+mj-lt"/>
              </a:rPr>
              <a:t>canvas.getContext</a:t>
            </a:r>
            <a:r>
              <a:rPr lang="en-US" altLang="ko-KR" sz="1000" dirty="0">
                <a:latin typeface="+mj-lt"/>
              </a:rPr>
              <a:t>("2d");</a:t>
            </a:r>
          </a:p>
          <a:p>
            <a:pPr defTabSz="180000"/>
            <a:endParaRPr lang="ko-KR" altLang="en-US" sz="1000" dirty="0">
              <a:latin typeface="+mj-lt"/>
            </a:endParaRPr>
          </a:p>
          <a:p>
            <a:pPr defTabSz="180000"/>
            <a:r>
              <a:rPr lang="en-US" altLang="ko-KR" sz="1000" dirty="0" smtClean="0">
                <a:latin typeface="+mj-lt"/>
              </a:rPr>
              <a:t>	</a:t>
            </a:r>
            <a:r>
              <a:rPr lang="en-US" altLang="ko-KR" sz="1000" dirty="0"/>
              <a:t> // 1 </a:t>
            </a:r>
            <a:r>
              <a:rPr lang="ko-KR" altLang="en-US" sz="1000" dirty="0"/>
              <a:t>픽셀의 </a:t>
            </a:r>
            <a:r>
              <a:rPr lang="en-US" altLang="ko-KR" sz="1000" dirty="0"/>
              <a:t>blue </a:t>
            </a:r>
            <a:r>
              <a:rPr lang="ko-KR" altLang="en-US" sz="1000" dirty="0"/>
              <a:t>직선 그리기 </a:t>
            </a:r>
            <a:endParaRPr lang="en-US" altLang="ko-KR" sz="1000" dirty="0" smtClean="0"/>
          </a:p>
          <a:p>
            <a:pPr defTabSz="180000"/>
            <a:r>
              <a:rPr lang="en-US" altLang="ko-KR" sz="1000" dirty="0" smtClean="0">
                <a:latin typeface="+mj-lt"/>
              </a:rPr>
              <a:t>	</a:t>
            </a:r>
            <a:r>
              <a:rPr lang="en-US" altLang="ko-KR" sz="1000" dirty="0" err="1" smtClean="0">
                <a:latin typeface="+mj-lt"/>
              </a:rPr>
              <a:t>context.beginPath</a:t>
            </a:r>
            <a:r>
              <a:rPr lang="en-US" altLang="ko-KR" sz="1000" dirty="0">
                <a:latin typeface="+mj-lt"/>
              </a:rPr>
              <a:t>();</a:t>
            </a:r>
          </a:p>
          <a:p>
            <a:pPr defTabSz="180000"/>
            <a:r>
              <a:rPr lang="en-US" altLang="ko-KR" sz="1000" dirty="0">
                <a:latin typeface="+mj-lt"/>
              </a:rPr>
              <a:t>    </a:t>
            </a:r>
            <a:r>
              <a:rPr lang="en-US" altLang="ko-KR" sz="1000" dirty="0" err="1">
                <a:latin typeface="+mj-lt"/>
              </a:rPr>
              <a:t>context.moveTo</a:t>
            </a:r>
            <a:r>
              <a:rPr lang="en-US" altLang="ko-KR" sz="1000" dirty="0">
                <a:latin typeface="+mj-lt"/>
              </a:rPr>
              <a:t>(20, 20);</a:t>
            </a:r>
          </a:p>
          <a:p>
            <a:pPr defTabSz="180000"/>
            <a:r>
              <a:rPr lang="en-US" altLang="ko-KR" sz="1000" dirty="0">
                <a:latin typeface="+mj-lt"/>
              </a:rPr>
              <a:t>    </a:t>
            </a:r>
            <a:r>
              <a:rPr lang="en-US" altLang="ko-KR" sz="1000" dirty="0" err="1">
                <a:latin typeface="+mj-lt"/>
              </a:rPr>
              <a:t>context.lineTo</a:t>
            </a:r>
            <a:r>
              <a:rPr lang="en-US" altLang="ko-KR" sz="1000" dirty="0">
                <a:latin typeface="+mj-lt"/>
              </a:rPr>
              <a:t>(150, 50);</a:t>
            </a:r>
          </a:p>
          <a:p>
            <a:pPr defTabSz="180000"/>
            <a:r>
              <a:rPr lang="en-US" altLang="ko-KR" sz="1000" dirty="0">
                <a:latin typeface="+mj-lt"/>
              </a:rPr>
              <a:t>    </a:t>
            </a:r>
            <a:r>
              <a:rPr lang="en-US" altLang="ko-KR" sz="1000" b="1" dirty="0" err="1">
                <a:latin typeface="+mj-lt"/>
              </a:rPr>
              <a:t>context.strokeStyle</a:t>
            </a:r>
            <a:r>
              <a:rPr lang="en-US" altLang="ko-KR" sz="1000" b="1" dirty="0">
                <a:latin typeface="+mj-lt"/>
              </a:rPr>
              <a:t> = "blue";</a:t>
            </a:r>
          </a:p>
          <a:p>
            <a:pPr defTabSz="180000"/>
            <a:r>
              <a:rPr lang="en-US" altLang="ko-KR" sz="1000" dirty="0" smtClean="0">
                <a:latin typeface="+mj-lt"/>
              </a:rPr>
              <a:t>	</a:t>
            </a:r>
            <a:r>
              <a:rPr lang="en-US" altLang="ko-KR" sz="1000" dirty="0" err="1" smtClean="0">
                <a:latin typeface="+mj-lt"/>
              </a:rPr>
              <a:t>context.stroke</a:t>
            </a:r>
            <a:r>
              <a:rPr lang="en-US" altLang="ko-KR" sz="1000" dirty="0">
                <a:latin typeface="+mj-lt"/>
              </a:rPr>
              <a:t>(); </a:t>
            </a:r>
            <a:endParaRPr lang="en-US" altLang="ko-KR" sz="1000" dirty="0" smtClean="0">
              <a:latin typeface="+mj-lt"/>
            </a:endParaRPr>
          </a:p>
          <a:p>
            <a:pPr defTabSz="180000"/>
            <a:endParaRPr lang="ko-KR" altLang="en-US" sz="1000" dirty="0">
              <a:latin typeface="+mj-lt"/>
            </a:endParaRPr>
          </a:p>
          <a:p>
            <a:pPr defTabSz="180000"/>
            <a:r>
              <a:rPr lang="en-US" altLang="ko-KR" sz="1000" dirty="0" smtClean="0">
                <a:latin typeface="+mj-lt"/>
              </a:rPr>
              <a:t>	</a:t>
            </a:r>
            <a:r>
              <a:rPr lang="en-US" altLang="ko-KR" sz="1000" dirty="0" smtClean="0"/>
              <a:t>// </a:t>
            </a:r>
            <a:r>
              <a:rPr lang="en-US" altLang="ko-KR" sz="1000" dirty="0"/>
              <a:t>10 </a:t>
            </a:r>
            <a:r>
              <a:rPr lang="ko-KR" altLang="en-US" sz="1000" dirty="0"/>
              <a:t>픽셀 </a:t>
            </a:r>
            <a:r>
              <a:rPr lang="en-US" altLang="ko-KR" sz="1000" dirty="0" err="1"/>
              <a:t>yellowgreen</a:t>
            </a:r>
            <a:r>
              <a:rPr lang="en-US" altLang="ko-KR" sz="1000" dirty="0"/>
              <a:t> </a:t>
            </a:r>
            <a:r>
              <a:rPr lang="ko-KR" altLang="en-US" sz="1000" dirty="0"/>
              <a:t>사각형 </a:t>
            </a:r>
            <a:r>
              <a:rPr lang="ko-KR" altLang="en-US" sz="1000" dirty="0" smtClean="0"/>
              <a:t>그리기</a:t>
            </a:r>
            <a:endParaRPr lang="en-US" altLang="ko-KR" sz="1000" dirty="0" smtClean="0"/>
          </a:p>
          <a:p>
            <a:pPr defTabSz="180000"/>
            <a:r>
              <a:rPr lang="en-US" altLang="ko-KR" sz="1000" dirty="0" smtClean="0">
                <a:latin typeface="+mj-lt"/>
              </a:rPr>
              <a:t>    </a:t>
            </a:r>
            <a:r>
              <a:rPr lang="en-US" altLang="ko-KR" sz="1000" dirty="0" err="1">
                <a:latin typeface="+mj-lt"/>
              </a:rPr>
              <a:t>context.beginPath</a:t>
            </a:r>
            <a:r>
              <a:rPr lang="en-US" altLang="ko-KR" sz="1000" dirty="0">
                <a:latin typeface="+mj-lt"/>
              </a:rPr>
              <a:t>();</a:t>
            </a:r>
          </a:p>
          <a:p>
            <a:pPr defTabSz="180000"/>
            <a:r>
              <a:rPr lang="en-US" altLang="ko-KR" sz="1000" dirty="0" smtClean="0">
                <a:latin typeface="+mj-lt"/>
              </a:rPr>
              <a:t>	</a:t>
            </a:r>
            <a:r>
              <a:rPr lang="en-US" altLang="ko-KR" sz="1000" dirty="0" err="1" smtClean="0">
                <a:latin typeface="+mj-lt"/>
              </a:rPr>
              <a:t>context.rect</a:t>
            </a:r>
            <a:r>
              <a:rPr lang="en-US" altLang="ko-KR" sz="1000" dirty="0" smtClean="0">
                <a:latin typeface="+mj-lt"/>
              </a:rPr>
              <a:t>(20</a:t>
            </a:r>
            <a:r>
              <a:rPr lang="en-US" altLang="ko-KR" sz="1000" dirty="0">
                <a:latin typeface="+mj-lt"/>
              </a:rPr>
              <a:t>, 80, 120, 50);</a:t>
            </a:r>
          </a:p>
          <a:p>
            <a:pPr defTabSz="180000"/>
            <a:r>
              <a:rPr lang="ko-KR" altLang="en-US" sz="1000" b="1" dirty="0">
                <a:latin typeface="+mj-lt"/>
              </a:rPr>
              <a:t>    </a:t>
            </a:r>
            <a:r>
              <a:rPr lang="en-US" altLang="ko-KR" sz="1000" b="1" dirty="0" err="1">
                <a:latin typeface="+mj-lt"/>
              </a:rPr>
              <a:t>context.lineWidth</a:t>
            </a:r>
            <a:r>
              <a:rPr lang="en-US" altLang="ko-KR" sz="1000" b="1" dirty="0">
                <a:latin typeface="+mj-lt"/>
              </a:rPr>
              <a:t> = 10; </a:t>
            </a:r>
            <a:r>
              <a:rPr lang="en-US" altLang="ko-KR" sz="1000" dirty="0">
                <a:latin typeface="+mj-lt"/>
              </a:rPr>
              <a:t>// </a:t>
            </a:r>
            <a:r>
              <a:rPr lang="ko-KR" altLang="en-US" sz="1000" dirty="0">
                <a:latin typeface="+mj-lt"/>
              </a:rPr>
              <a:t>선 굵기 </a:t>
            </a:r>
            <a:r>
              <a:rPr lang="en-US" altLang="ko-KR" sz="1000" dirty="0">
                <a:latin typeface="+mj-lt"/>
              </a:rPr>
              <a:t>10</a:t>
            </a:r>
            <a:r>
              <a:rPr lang="ko-KR" altLang="en-US" sz="1000" dirty="0">
                <a:latin typeface="+mj-lt"/>
              </a:rPr>
              <a:t>픽셀</a:t>
            </a:r>
          </a:p>
          <a:p>
            <a:pPr defTabSz="180000"/>
            <a:r>
              <a:rPr lang="en-US" altLang="ko-KR" sz="1000" b="1" dirty="0">
                <a:latin typeface="+mj-lt"/>
              </a:rPr>
              <a:t>    </a:t>
            </a:r>
            <a:r>
              <a:rPr lang="en-US" altLang="ko-KR" sz="1000" b="1" dirty="0" err="1">
                <a:latin typeface="+mj-lt"/>
              </a:rPr>
              <a:t>context.strokeStyle</a:t>
            </a:r>
            <a:r>
              <a:rPr lang="en-US" altLang="ko-KR" sz="1000" b="1" dirty="0">
                <a:latin typeface="+mj-lt"/>
              </a:rPr>
              <a:t> = "</a:t>
            </a:r>
            <a:r>
              <a:rPr lang="en-US" altLang="ko-KR" sz="1000" b="1" dirty="0" err="1">
                <a:latin typeface="+mj-lt"/>
              </a:rPr>
              <a:t>yellowgreen</a:t>
            </a:r>
            <a:r>
              <a:rPr lang="en-US" altLang="ko-KR" sz="1000" b="1" dirty="0">
                <a:latin typeface="+mj-lt"/>
              </a:rPr>
              <a:t>"; </a:t>
            </a:r>
            <a:r>
              <a:rPr lang="en-US" altLang="ko-KR" sz="1000" dirty="0">
                <a:latin typeface="+mj-lt"/>
              </a:rPr>
              <a:t>// </a:t>
            </a:r>
            <a:r>
              <a:rPr lang="ko-KR" altLang="en-US" sz="1000" dirty="0">
                <a:latin typeface="+mj-lt"/>
              </a:rPr>
              <a:t>선 색</a:t>
            </a:r>
          </a:p>
          <a:p>
            <a:pPr defTabSz="180000"/>
            <a:r>
              <a:rPr lang="en-US" altLang="ko-KR" sz="1000" dirty="0" smtClean="0">
                <a:latin typeface="+mj-lt"/>
              </a:rPr>
              <a:t>	</a:t>
            </a:r>
            <a:r>
              <a:rPr lang="en-US" altLang="ko-KR" sz="1000" dirty="0" err="1" smtClean="0">
                <a:latin typeface="+mj-lt"/>
              </a:rPr>
              <a:t>context.stroke</a:t>
            </a:r>
            <a:r>
              <a:rPr lang="en-US" altLang="ko-KR" sz="1000" dirty="0">
                <a:latin typeface="+mj-lt"/>
              </a:rPr>
              <a:t>(); </a:t>
            </a:r>
            <a:endParaRPr lang="ko-KR" altLang="en-US" sz="1000" dirty="0">
              <a:latin typeface="+mj-lt"/>
            </a:endParaRPr>
          </a:p>
          <a:p>
            <a:pPr defTabSz="180000"/>
            <a:endParaRPr lang="ko-KR" altLang="en-US" sz="1000" dirty="0">
              <a:latin typeface="+mj-lt"/>
            </a:endParaRPr>
          </a:p>
          <a:p>
            <a:pPr defTabSz="180000"/>
            <a:r>
              <a:rPr lang="en-US" altLang="ko-KR" sz="1000" dirty="0">
                <a:latin typeface="+mj-lt"/>
              </a:rPr>
              <a:t> </a:t>
            </a:r>
            <a:r>
              <a:rPr lang="en-US" altLang="ko-KR" sz="1000" dirty="0" smtClean="0">
                <a:latin typeface="+mj-lt"/>
              </a:rPr>
              <a:t>	</a:t>
            </a:r>
            <a:r>
              <a:rPr lang="en-US" altLang="ko-KR" sz="1000" dirty="0" smtClean="0"/>
              <a:t>// </a:t>
            </a:r>
            <a:r>
              <a:rPr lang="en-US" altLang="ko-KR" sz="1000" dirty="0"/>
              <a:t>20 </a:t>
            </a:r>
            <a:r>
              <a:rPr lang="ko-KR" altLang="en-US" sz="1000" dirty="0"/>
              <a:t>픽셀의 </a:t>
            </a:r>
            <a:r>
              <a:rPr lang="en-US" altLang="ko-KR" sz="1000" dirty="0"/>
              <a:t>violet </a:t>
            </a:r>
            <a:r>
              <a:rPr lang="ko-KR" altLang="en-US" sz="1000" dirty="0"/>
              <a:t>색 원호 </a:t>
            </a:r>
            <a:r>
              <a:rPr lang="ko-KR" altLang="en-US" sz="1000" dirty="0" smtClean="0"/>
              <a:t>그리기</a:t>
            </a:r>
            <a:endParaRPr lang="en-US" altLang="ko-KR" sz="1000" dirty="0" smtClean="0"/>
          </a:p>
          <a:p>
            <a:pPr defTabSz="180000"/>
            <a:r>
              <a:rPr lang="en-US" altLang="ko-KR" sz="1000" dirty="0" smtClean="0">
                <a:latin typeface="+mj-lt"/>
              </a:rPr>
              <a:t>    </a:t>
            </a:r>
            <a:r>
              <a:rPr lang="en-US" altLang="ko-KR" sz="1000" dirty="0" err="1">
                <a:latin typeface="+mj-lt"/>
              </a:rPr>
              <a:t>context.beginPath</a:t>
            </a:r>
            <a:r>
              <a:rPr lang="en-US" altLang="ko-KR" sz="1000" dirty="0">
                <a:latin typeface="+mj-lt"/>
              </a:rPr>
              <a:t>();</a:t>
            </a:r>
          </a:p>
          <a:p>
            <a:pPr defTabSz="180000"/>
            <a:r>
              <a:rPr lang="en-US" altLang="ko-KR" sz="1000" dirty="0">
                <a:latin typeface="+mj-lt"/>
              </a:rPr>
              <a:t>    context.arc(80, 220, 50, 0, 1.5*</a:t>
            </a:r>
            <a:r>
              <a:rPr lang="en-US" altLang="ko-KR" sz="1000" dirty="0" err="1">
                <a:latin typeface="+mj-lt"/>
              </a:rPr>
              <a:t>Math.PI</a:t>
            </a:r>
            <a:r>
              <a:rPr lang="en-US" altLang="ko-KR" sz="1000" dirty="0">
                <a:latin typeface="+mj-lt"/>
              </a:rPr>
              <a:t>, false);</a:t>
            </a:r>
          </a:p>
          <a:p>
            <a:pPr defTabSz="180000"/>
            <a:r>
              <a:rPr lang="ko-KR" altLang="en-US" sz="1000" dirty="0">
                <a:latin typeface="+mj-lt"/>
              </a:rPr>
              <a:t>    </a:t>
            </a:r>
            <a:r>
              <a:rPr lang="en-US" altLang="ko-KR" sz="1000" b="1" dirty="0" err="1">
                <a:latin typeface="+mj-lt"/>
              </a:rPr>
              <a:t>context.lineWidth</a:t>
            </a:r>
            <a:r>
              <a:rPr lang="en-US" altLang="ko-KR" sz="1000" b="1" dirty="0">
                <a:latin typeface="+mj-lt"/>
              </a:rPr>
              <a:t> = </a:t>
            </a:r>
            <a:r>
              <a:rPr lang="en-US" altLang="ko-KR" sz="1000" b="1" dirty="0" smtClean="0">
                <a:latin typeface="+mj-lt"/>
              </a:rPr>
              <a:t>20</a:t>
            </a:r>
            <a:r>
              <a:rPr lang="en-US" altLang="ko-KR" sz="1000" b="1" dirty="0">
                <a:latin typeface="+mj-lt"/>
              </a:rPr>
              <a:t>; </a:t>
            </a:r>
            <a:r>
              <a:rPr lang="en-US" altLang="ko-KR" sz="1000" dirty="0">
                <a:latin typeface="+mj-lt"/>
              </a:rPr>
              <a:t>// </a:t>
            </a:r>
            <a:r>
              <a:rPr lang="ko-KR" altLang="en-US" sz="1000" dirty="0">
                <a:latin typeface="+mj-lt"/>
              </a:rPr>
              <a:t>선 굵기 </a:t>
            </a:r>
            <a:r>
              <a:rPr lang="en-US" altLang="ko-KR" sz="1000" dirty="0">
                <a:latin typeface="+mj-lt"/>
              </a:rPr>
              <a:t>2</a:t>
            </a:r>
            <a:r>
              <a:rPr lang="en-US" altLang="ko-KR" sz="1000" dirty="0" smtClean="0">
                <a:latin typeface="+mj-lt"/>
              </a:rPr>
              <a:t>0</a:t>
            </a:r>
            <a:r>
              <a:rPr lang="ko-KR" altLang="en-US" sz="1000" dirty="0">
                <a:latin typeface="+mj-lt"/>
              </a:rPr>
              <a:t>픽셀</a:t>
            </a:r>
          </a:p>
          <a:p>
            <a:pPr defTabSz="180000"/>
            <a:r>
              <a:rPr lang="en-US" altLang="ko-KR" sz="1000" b="1" dirty="0">
                <a:latin typeface="+mj-lt"/>
              </a:rPr>
              <a:t>    </a:t>
            </a:r>
            <a:r>
              <a:rPr lang="en-US" altLang="ko-KR" sz="1000" b="1" dirty="0" err="1">
                <a:latin typeface="+mj-lt"/>
              </a:rPr>
              <a:t>context.strokeStyle</a:t>
            </a:r>
            <a:r>
              <a:rPr lang="en-US" altLang="ko-KR" sz="1000" b="1" dirty="0">
                <a:latin typeface="+mj-lt"/>
              </a:rPr>
              <a:t> = "violet"; </a:t>
            </a:r>
            <a:r>
              <a:rPr lang="en-US" altLang="ko-KR" sz="1000" dirty="0">
                <a:latin typeface="+mj-lt"/>
              </a:rPr>
              <a:t>// </a:t>
            </a:r>
            <a:r>
              <a:rPr lang="ko-KR" altLang="en-US" sz="1000" dirty="0">
                <a:latin typeface="+mj-lt"/>
              </a:rPr>
              <a:t>선 색</a:t>
            </a:r>
          </a:p>
          <a:p>
            <a:pPr defTabSz="180000"/>
            <a:r>
              <a:rPr lang="en-US" altLang="ko-KR" sz="1000" dirty="0" smtClean="0">
                <a:latin typeface="+mj-lt"/>
              </a:rPr>
              <a:t>	</a:t>
            </a:r>
            <a:r>
              <a:rPr lang="en-US" altLang="ko-KR" sz="1000" dirty="0" err="1" smtClean="0">
                <a:latin typeface="+mj-lt"/>
              </a:rPr>
              <a:t>context.stroke</a:t>
            </a:r>
            <a:r>
              <a:rPr lang="en-US" altLang="ko-KR" sz="1000" dirty="0">
                <a:latin typeface="+mj-lt"/>
              </a:rPr>
              <a:t>(); </a:t>
            </a:r>
            <a:endParaRPr lang="ko-KR" altLang="en-US" sz="1000" dirty="0">
              <a:latin typeface="+mj-lt"/>
            </a:endParaRPr>
          </a:p>
          <a:p>
            <a:pPr defTabSz="180000"/>
            <a:r>
              <a:rPr lang="en-US" altLang="ko-KR" sz="1000" dirty="0">
                <a:latin typeface="+mj-lt"/>
              </a:rPr>
              <a:t>&lt;/script&gt; </a:t>
            </a:r>
          </a:p>
          <a:p>
            <a:pPr defTabSz="180000"/>
            <a:r>
              <a:rPr lang="en-US" altLang="ko-KR" sz="1000" dirty="0">
                <a:latin typeface="+mj-lt"/>
              </a:rPr>
              <a:t>&lt;/body&gt;</a:t>
            </a:r>
          </a:p>
          <a:p>
            <a:pPr defTabSz="180000"/>
            <a:r>
              <a:rPr lang="en-US" altLang="ko-KR" sz="1000" dirty="0">
                <a:latin typeface="+mj-lt"/>
              </a:rPr>
              <a:t>&lt;/html&gt;</a:t>
            </a:r>
            <a:endParaRPr lang="ko-KR" altLang="en-US" sz="1000" dirty="0">
              <a:latin typeface="+mj-lt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5378624" y="1484784"/>
            <a:ext cx="3384376" cy="4264521"/>
            <a:chOff x="5004048" y="1412776"/>
            <a:chExt cx="3384376" cy="4264521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04048" y="1412776"/>
              <a:ext cx="2251715" cy="4264521"/>
            </a:xfrm>
            <a:prstGeom prst="rect">
              <a:avLst/>
            </a:prstGeom>
          </p:spPr>
        </p:pic>
        <p:sp>
          <p:nvSpPr>
            <p:cNvPr id="8" name="직사각형 7"/>
            <p:cNvSpPr/>
            <p:nvPr/>
          </p:nvSpPr>
          <p:spPr>
            <a:xfrm>
              <a:off x="6760253" y="2992422"/>
              <a:ext cx="121379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000" dirty="0" smtClean="0">
                  <a:solidFill>
                    <a:srgbClr val="000000"/>
                  </a:solidFill>
                </a:rPr>
                <a:t>linewidth 1</a:t>
              </a:r>
            </a:p>
            <a:p>
              <a:r>
                <a:rPr lang="en-US" altLang="ko-KR" sz="1000" dirty="0" err="1" smtClean="0">
                  <a:solidFill>
                    <a:srgbClr val="000000"/>
                  </a:solidFill>
                </a:rPr>
                <a:t>strokeStyle</a:t>
              </a:r>
              <a:r>
                <a:rPr lang="en-US" altLang="ko-KR" sz="1000" dirty="0" smtClean="0">
                  <a:solidFill>
                    <a:srgbClr val="000000"/>
                  </a:solidFill>
                </a:rPr>
                <a:t> “blue”</a:t>
              </a:r>
              <a:endParaRPr lang="ko-KR" altLang="en-US" sz="1000" dirty="0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6728995" y="3620715"/>
              <a:ext cx="165942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000" dirty="0" smtClean="0">
                  <a:solidFill>
                    <a:srgbClr val="000000"/>
                  </a:solidFill>
                </a:rPr>
                <a:t>linewidth 10</a:t>
              </a:r>
            </a:p>
            <a:p>
              <a:r>
                <a:rPr lang="en-US" altLang="ko-KR" sz="1000" dirty="0" err="1">
                  <a:solidFill>
                    <a:srgbClr val="000000"/>
                  </a:solidFill>
                </a:rPr>
                <a:t>strokeStyle</a:t>
              </a:r>
              <a:r>
                <a:rPr lang="en-US" altLang="ko-KR" sz="1000" dirty="0">
                  <a:solidFill>
                    <a:srgbClr val="000000"/>
                  </a:solidFill>
                </a:rPr>
                <a:t> </a:t>
              </a:r>
              <a:r>
                <a:rPr lang="en-US" altLang="ko-KR" sz="1000" dirty="0" smtClean="0">
                  <a:solidFill>
                    <a:srgbClr val="000000"/>
                  </a:solidFill>
                </a:rPr>
                <a:t>“</a:t>
              </a:r>
              <a:r>
                <a:rPr lang="en-US" altLang="ko-KR" sz="1000" dirty="0" err="1" smtClean="0">
                  <a:solidFill>
                    <a:srgbClr val="000000"/>
                  </a:solidFill>
                </a:rPr>
                <a:t>yellowgreen</a:t>
              </a:r>
              <a:r>
                <a:rPr lang="en-US" altLang="ko-KR" sz="1000" dirty="0" smtClean="0">
                  <a:solidFill>
                    <a:srgbClr val="000000"/>
                  </a:solidFill>
                </a:rPr>
                <a:t>”</a:t>
              </a: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6728995" y="4613066"/>
              <a:ext cx="127631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000" dirty="0" smtClean="0">
                  <a:solidFill>
                    <a:srgbClr val="000000"/>
                  </a:solidFill>
                </a:rPr>
                <a:t>linewidth 20</a:t>
              </a:r>
            </a:p>
            <a:p>
              <a:r>
                <a:rPr lang="en-US" altLang="ko-KR" sz="1000" dirty="0" err="1">
                  <a:solidFill>
                    <a:srgbClr val="000000"/>
                  </a:solidFill>
                </a:rPr>
                <a:t>strokeStyle</a:t>
              </a:r>
              <a:r>
                <a:rPr lang="en-US" altLang="ko-KR" sz="1000" dirty="0">
                  <a:solidFill>
                    <a:srgbClr val="000000"/>
                  </a:solidFill>
                </a:rPr>
                <a:t> </a:t>
              </a:r>
              <a:r>
                <a:rPr lang="en-US" altLang="ko-KR" sz="1000" dirty="0" smtClean="0">
                  <a:solidFill>
                    <a:srgbClr val="000000"/>
                  </a:solidFill>
                </a:rPr>
                <a:t>“violet”</a:t>
              </a:r>
            </a:p>
          </p:txBody>
        </p:sp>
        <p:cxnSp>
          <p:nvCxnSpPr>
            <p:cNvPr id="7" name="직선 화살표 연결선 6"/>
            <p:cNvCxnSpPr/>
            <p:nvPr/>
          </p:nvCxnSpPr>
          <p:spPr>
            <a:xfrm flipH="1">
              <a:off x="6444208" y="3192477"/>
              <a:ext cx="360040" cy="92507"/>
            </a:xfrm>
            <a:prstGeom prst="straightConnector1">
              <a:avLst/>
            </a:prstGeom>
            <a:ln>
              <a:solidFill>
                <a:srgbClr val="C0000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화살표 연결선 12"/>
            <p:cNvCxnSpPr/>
            <p:nvPr/>
          </p:nvCxnSpPr>
          <p:spPr>
            <a:xfrm flipH="1" flipV="1">
              <a:off x="6444208" y="3757332"/>
              <a:ext cx="360040" cy="63438"/>
            </a:xfrm>
            <a:prstGeom prst="straightConnector1">
              <a:avLst/>
            </a:prstGeom>
            <a:ln>
              <a:solidFill>
                <a:srgbClr val="C0000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화살표 연결선 15"/>
            <p:cNvCxnSpPr/>
            <p:nvPr/>
          </p:nvCxnSpPr>
          <p:spPr>
            <a:xfrm flipH="1">
              <a:off x="6444208" y="4813122"/>
              <a:ext cx="360040" cy="46178"/>
            </a:xfrm>
            <a:prstGeom prst="straightConnector1">
              <a:avLst/>
            </a:prstGeom>
            <a:ln>
              <a:solidFill>
                <a:srgbClr val="C0000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67374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칠하기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sz="2000" dirty="0" smtClean="0"/>
              <a:t>도형 내부를 칠하는 기능</a:t>
            </a:r>
            <a:endParaRPr lang="en-US" altLang="ko-KR" sz="2000" dirty="0" smtClean="0"/>
          </a:p>
          <a:p>
            <a:pPr lvl="1"/>
            <a:r>
              <a:rPr lang="ko-KR" altLang="en-US" sz="1800" dirty="0" smtClean="0"/>
              <a:t>원호 내부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사각형 내부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텍스트 내부 칠하기</a:t>
            </a:r>
            <a:endParaRPr lang="en-US" altLang="ko-KR" sz="1800" dirty="0" smtClean="0"/>
          </a:p>
          <a:p>
            <a:r>
              <a:rPr lang="ko-KR" altLang="en-US" sz="2000" dirty="0" smtClean="0"/>
              <a:t>칠하는 여러 방법</a:t>
            </a:r>
            <a:endParaRPr lang="en-US" altLang="ko-KR" sz="2000" dirty="0" smtClean="0"/>
          </a:p>
          <a:p>
            <a:pPr lvl="1"/>
            <a:r>
              <a:rPr lang="en-US" altLang="ko-KR" sz="1800" dirty="0" err="1" smtClean="0"/>
              <a:t>fillStyle</a:t>
            </a:r>
            <a:r>
              <a:rPr lang="en-US" altLang="ko-KR" sz="1800" dirty="0" smtClean="0"/>
              <a:t> </a:t>
            </a:r>
            <a:r>
              <a:rPr lang="ko-KR" altLang="en-US" sz="1800" dirty="0" err="1" smtClean="0"/>
              <a:t>프로퍼티</a:t>
            </a:r>
            <a:r>
              <a:rPr lang="ko-KR" altLang="en-US" sz="1800" dirty="0" smtClean="0"/>
              <a:t> </a:t>
            </a:r>
            <a:r>
              <a:rPr lang="en-US" altLang="ko-KR" sz="1800" dirty="0" smtClean="0"/>
              <a:t>: </a:t>
            </a:r>
            <a:r>
              <a:rPr lang="ko-KR" altLang="en-US" sz="1600" dirty="0" smtClean="0"/>
              <a:t>원호나 사각형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텍스트의 내부를 칠할 색 지정</a:t>
            </a:r>
            <a:endParaRPr lang="en-US" altLang="ko-KR" sz="1600" dirty="0" smtClean="0"/>
          </a:p>
          <a:p>
            <a:pPr lvl="1"/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r>
              <a:rPr lang="ko-KR" altLang="en-US" sz="1800" dirty="0" smtClean="0"/>
              <a:t>캔버스에 바로 칠하기 </a:t>
            </a:r>
            <a:r>
              <a:rPr lang="en-US" altLang="ko-KR" sz="1800" dirty="0" smtClean="0"/>
              <a:t>: </a:t>
            </a:r>
            <a:r>
              <a:rPr lang="en-US" altLang="ko-KR" sz="1800" dirty="0" err="1" smtClean="0"/>
              <a:t>fillRect</a:t>
            </a:r>
            <a:r>
              <a:rPr lang="en-US" altLang="ko-KR" sz="1800" dirty="0" smtClean="0"/>
              <a:t>()</a:t>
            </a:r>
          </a:p>
          <a:p>
            <a:pPr lvl="2"/>
            <a:r>
              <a:rPr lang="en-US" altLang="ko-KR" sz="1600" dirty="0" err="1" smtClean="0"/>
              <a:t>fillStyle</a:t>
            </a:r>
            <a:r>
              <a:rPr lang="ko-KR" altLang="en-US" sz="1600" dirty="0" smtClean="0"/>
              <a:t>의 색으로 사각형 내부 채우기</a:t>
            </a:r>
            <a:endParaRPr lang="en-US" altLang="ko-KR" sz="1600" dirty="0" smtClean="0"/>
          </a:p>
          <a:p>
            <a:pPr lvl="2"/>
            <a:endParaRPr lang="en-US" altLang="ko-KR" sz="1600" dirty="0"/>
          </a:p>
          <a:p>
            <a:pPr lvl="1"/>
            <a:r>
              <a:rPr lang="ko-KR" altLang="en-US" sz="1800" dirty="0" smtClean="0"/>
              <a:t>경로에 닫힌 도형 칠하기 </a:t>
            </a:r>
            <a:r>
              <a:rPr lang="en-US" altLang="ko-KR" sz="1800" dirty="0" smtClean="0"/>
              <a:t>: fill()</a:t>
            </a:r>
          </a:p>
          <a:p>
            <a:pPr lvl="2"/>
            <a:r>
              <a:rPr lang="en-US" altLang="ko-KR" sz="1600" dirty="0"/>
              <a:t>fill()</a:t>
            </a:r>
            <a:r>
              <a:rPr lang="ko-KR" altLang="en-US" sz="1600" dirty="0"/>
              <a:t>은 사각형과 원호 </a:t>
            </a:r>
            <a:r>
              <a:rPr lang="ko-KR" altLang="en-US" sz="1600" dirty="0" smtClean="0"/>
              <a:t>모두 적용</a:t>
            </a:r>
            <a:endParaRPr lang="ko-KR" altLang="en-US" sz="1600" dirty="0"/>
          </a:p>
          <a:p>
            <a:pPr lvl="2"/>
            <a:endParaRPr lang="ko-KR" altLang="en-US" sz="1600" dirty="0"/>
          </a:p>
          <a:p>
            <a:pPr lvl="2"/>
            <a:endParaRPr lang="ko-KR" altLang="en-US" sz="1600" dirty="0" smtClean="0"/>
          </a:p>
          <a:p>
            <a:pPr marL="365760" lvl="1" indent="0">
              <a:buNone/>
            </a:pPr>
            <a:endParaRPr lang="en-US" altLang="ko-KR" dirty="0" smtClean="0"/>
          </a:p>
          <a:p>
            <a:pPr lvl="1"/>
            <a:endParaRPr lang="ko-KR" altLang="en-US" dirty="0" smtClean="0"/>
          </a:p>
          <a:p>
            <a:pPr lvl="1"/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331640" y="2828018"/>
            <a:ext cx="2473754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context.fillStyle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"violet";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5106819" y="3645024"/>
            <a:ext cx="3692983" cy="657225"/>
            <a:chOff x="1590788" y="4052018"/>
            <a:chExt cx="3692983" cy="657225"/>
          </a:xfrm>
        </p:grpSpPr>
        <p:sp>
          <p:nvSpPr>
            <p:cNvPr id="12" name="직사각형 11"/>
            <p:cNvSpPr/>
            <p:nvPr/>
          </p:nvSpPr>
          <p:spPr>
            <a:xfrm>
              <a:off x="1590788" y="4119021"/>
              <a:ext cx="3012363" cy="52322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none">
              <a:spAutoFit/>
            </a:bodyPr>
            <a:lstStyle/>
            <a:p>
              <a:pPr marL="190500" fontAlgn="base" latinLnBrk="0"/>
              <a:r>
                <a:rPr lang="fr-FR" altLang="ko-KR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context.fillStyle = "violet";</a:t>
              </a:r>
            </a:p>
            <a:p>
              <a:pPr marL="190500" fontAlgn="base" latinLnBrk="0"/>
              <a:r>
                <a:rPr lang="fr-FR" altLang="ko-KR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context.fillRect(20, 20, 100, 100);</a:t>
              </a:r>
            </a:p>
          </p:txBody>
        </p:sp>
        <p:pic>
          <p:nvPicPr>
            <p:cNvPr id="1025" name="_x105767488" descr="EMB00000f3012ff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4008" y="4052018"/>
              <a:ext cx="639763" cy="6572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그룹 5"/>
          <p:cNvGrpSpPr/>
          <p:nvPr/>
        </p:nvGrpSpPr>
        <p:grpSpPr>
          <a:xfrm>
            <a:off x="1403648" y="5219022"/>
            <a:ext cx="6169748" cy="1384995"/>
            <a:chOff x="1590788" y="5186877"/>
            <a:chExt cx="6169748" cy="1384995"/>
          </a:xfrm>
        </p:grpSpPr>
        <p:sp>
          <p:nvSpPr>
            <p:cNvPr id="14" name="직사각형 13"/>
            <p:cNvSpPr/>
            <p:nvPr/>
          </p:nvSpPr>
          <p:spPr>
            <a:xfrm>
              <a:off x="1590788" y="5186877"/>
              <a:ext cx="5367175" cy="138499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none">
              <a:spAutoFit/>
            </a:bodyPr>
            <a:lstStyle/>
            <a:p>
              <a:pPr marL="190500" fontAlgn="base" latinLnBrk="0"/>
              <a:r>
                <a:rPr lang="en-US" altLang="ko-KR" sz="1400" kern="0" dirty="0" err="1">
                  <a:solidFill>
                    <a:srgbClr val="000000"/>
                  </a:solidFill>
                  <a:latin typeface="+mj-ea"/>
                  <a:ea typeface="+mj-ea"/>
                </a:rPr>
                <a:t>context.fillStyle</a:t>
              </a:r>
              <a:r>
                <a:rPr lang="en-US" altLang="ko-KR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 = "violet";	</a:t>
              </a:r>
            </a:p>
            <a:p>
              <a:pPr marL="190500" fontAlgn="base" latinLnBrk="0"/>
              <a:r>
                <a:rPr lang="en-US" altLang="ko-KR" sz="1400" kern="0" dirty="0" err="1">
                  <a:solidFill>
                    <a:srgbClr val="000000"/>
                  </a:solidFill>
                  <a:latin typeface="+mj-ea"/>
                  <a:ea typeface="+mj-ea"/>
                </a:rPr>
                <a:t>context.rect</a:t>
              </a:r>
              <a:r>
                <a:rPr lang="en-US" altLang="ko-KR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(20, 20, 100, 100); </a:t>
              </a:r>
              <a:r>
                <a:rPr lang="en-US" altLang="ko-KR" sz="1400" kern="0" dirty="0" smtClean="0">
                  <a:solidFill>
                    <a:srgbClr val="000000"/>
                  </a:solidFill>
                  <a:latin typeface="+mj-ea"/>
                  <a:ea typeface="+mj-ea"/>
                </a:rPr>
                <a:t>	// </a:t>
              </a:r>
              <a:r>
                <a:rPr lang="ko-KR" altLang="en-US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경로에 사각형 삽입</a:t>
              </a:r>
            </a:p>
            <a:p>
              <a:pPr marL="190500" fontAlgn="base" latinLnBrk="0"/>
              <a:r>
                <a:rPr lang="en-US" altLang="ko-KR" sz="1400" b="1" kern="0" dirty="0" err="1">
                  <a:solidFill>
                    <a:srgbClr val="000000"/>
                  </a:solidFill>
                  <a:latin typeface="+mj-ea"/>
                  <a:ea typeface="+mj-ea"/>
                </a:rPr>
                <a:t>context.fill</a:t>
              </a:r>
              <a:r>
                <a:rPr lang="en-US" altLang="ko-KR" sz="1400" b="1" kern="0" dirty="0" smtClean="0">
                  <a:solidFill>
                    <a:srgbClr val="000000"/>
                  </a:solidFill>
                  <a:latin typeface="+mj-ea"/>
                  <a:ea typeface="+mj-ea"/>
                </a:rPr>
                <a:t>();</a:t>
              </a:r>
              <a:r>
                <a:rPr lang="en-US" altLang="ko-KR" sz="1400" kern="0" dirty="0" smtClean="0">
                  <a:solidFill>
                    <a:srgbClr val="000000"/>
                  </a:solidFill>
                  <a:latin typeface="+mj-ea"/>
                  <a:ea typeface="+mj-ea"/>
                </a:rPr>
                <a:t>		// </a:t>
              </a:r>
              <a:r>
                <a:rPr lang="ko-KR" altLang="en-US" sz="1400" kern="0" dirty="0" err="1">
                  <a:solidFill>
                    <a:srgbClr val="000000"/>
                  </a:solidFill>
                  <a:latin typeface="+mj-ea"/>
                  <a:ea typeface="+mj-ea"/>
                </a:rPr>
                <a:t>경로내</a:t>
              </a:r>
              <a:r>
                <a:rPr lang="ko-KR" altLang="en-US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 도형 내부 칠하기</a:t>
              </a:r>
            </a:p>
            <a:p>
              <a:pPr marL="190500" fontAlgn="base" latinLnBrk="0"/>
              <a:r>
                <a:rPr lang="en-US" altLang="ko-KR" sz="1400" kern="0" dirty="0" err="1">
                  <a:solidFill>
                    <a:srgbClr val="000000"/>
                  </a:solidFill>
                  <a:latin typeface="+mj-ea"/>
                  <a:ea typeface="+mj-ea"/>
                </a:rPr>
                <a:t>context.strokeStyle</a:t>
              </a:r>
              <a:r>
                <a:rPr lang="en-US" altLang="ko-KR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 = "gray";</a:t>
              </a:r>
            </a:p>
            <a:p>
              <a:pPr marL="190500" fontAlgn="base" latinLnBrk="0"/>
              <a:r>
                <a:rPr lang="en-US" altLang="ko-KR" sz="1400" kern="0" dirty="0" err="1">
                  <a:solidFill>
                    <a:srgbClr val="000000"/>
                  </a:solidFill>
                  <a:latin typeface="+mj-ea"/>
                  <a:ea typeface="+mj-ea"/>
                </a:rPr>
                <a:t>context.lineWidth</a:t>
              </a:r>
              <a:r>
                <a:rPr lang="en-US" altLang="ko-KR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 = 10;</a:t>
              </a:r>
            </a:p>
            <a:p>
              <a:pPr marL="190500" fontAlgn="base" latinLnBrk="0"/>
              <a:r>
                <a:rPr lang="en-US" altLang="ko-KR" sz="1400" b="1" kern="0" dirty="0" err="1">
                  <a:solidFill>
                    <a:srgbClr val="000000"/>
                  </a:solidFill>
                  <a:latin typeface="+mj-ea"/>
                  <a:ea typeface="+mj-ea"/>
                </a:rPr>
                <a:t>context.stroke</a:t>
              </a:r>
              <a:r>
                <a:rPr lang="en-US" altLang="ko-KR" sz="1400" b="1" kern="0" dirty="0">
                  <a:solidFill>
                    <a:srgbClr val="000000"/>
                  </a:solidFill>
                  <a:latin typeface="+mj-ea"/>
                  <a:ea typeface="+mj-ea"/>
                </a:rPr>
                <a:t>(); </a:t>
              </a:r>
              <a:r>
                <a:rPr lang="en-US" altLang="ko-KR" sz="1400" kern="0" dirty="0" smtClean="0">
                  <a:solidFill>
                    <a:srgbClr val="000000"/>
                  </a:solidFill>
                  <a:latin typeface="+mj-ea"/>
                  <a:ea typeface="+mj-ea"/>
                </a:rPr>
                <a:t>		// </a:t>
              </a:r>
              <a:r>
                <a:rPr lang="ko-KR" altLang="en-US" sz="1400" kern="0" dirty="0" err="1">
                  <a:solidFill>
                    <a:srgbClr val="000000"/>
                  </a:solidFill>
                  <a:latin typeface="+mj-ea"/>
                  <a:ea typeface="+mj-ea"/>
                </a:rPr>
                <a:t>경로내</a:t>
              </a:r>
              <a:r>
                <a:rPr lang="ko-KR" altLang="en-US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 도형 그리기</a:t>
              </a:r>
              <a:r>
                <a:rPr lang="en-US" altLang="ko-KR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(</a:t>
              </a:r>
              <a:r>
                <a:rPr lang="ko-KR" altLang="en-US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외곽선</a:t>
              </a:r>
              <a:r>
                <a:rPr lang="en-US" altLang="ko-KR" sz="1400" kern="0" dirty="0">
                  <a:solidFill>
                    <a:srgbClr val="000000"/>
                  </a:solidFill>
                  <a:latin typeface="+mj-ea"/>
                  <a:ea typeface="+mj-ea"/>
                </a:rPr>
                <a:t>)</a:t>
              </a:r>
              <a:endParaRPr lang="ko-KR" altLang="en-US" sz="1400" kern="0" dirty="0">
                <a:solidFill>
                  <a:srgbClr val="000000"/>
                </a:solidFill>
                <a:latin typeface="+mj-ea"/>
                <a:ea typeface="+mj-ea"/>
              </a:endParaRPr>
            </a:p>
          </p:txBody>
        </p:sp>
        <p:pic>
          <p:nvPicPr>
            <p:cNvPr id="1027" name="_x105766928" descr="EMB00000f301306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66798" y="5587670"/>
              <a:ext cx="693738" cy="6937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82798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3058" y="1129703"/>
            <a:ext cx="2238511" cy="531940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11-7 </a:t>
            </a:r>
            <a:r>
              <a:rPr lang="ko-KR" altLang="en-US" dirty="0" smtClean="0"/>
              <a:t>칠하기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24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356220" y="116632"/>
            <a:ext cx="4176464" cy="655564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&lt;!DOCTYPE html&gt;</a:t>
            </a:r>
          </a:p>
          <a:p>
            <a:pPr defTabSz="180000"/>
            <a:r>
              <a:rPr lang="en-US" altLang="ko-KR" sz="1000" dirty="0"/>
              <a:t>&lt;html&gt;</a:t>
            </a:r>
          </a:p>
          <a:p>
            <a:pPr defTabSz="180000"/>
            <a:r>
              <a:rPr lang="en-US" altLang="ko-KR" sz="1000" dirty="0"/>
              <a:t>&lt;head&gt;&lt;title&gt;</a:t>
            </a:r>
            <a:r>
              <a:rPr lang="ko-KR" altLang="en-US" sz="1000" dirty="0"/>
              <a:t>채운 사각형과 원호 그리기</a:t>
            </a:r>
            <a:r>
              <a:rPr lang="en-US" altLang="ko-KR" sz="1000" dirty="0"/>
              <a:t>&lt;/title&gt;&lt;/head&gt;</a:t>
            </a:r>
          </a:p>
          <a:p>
            <a:pPr defTabSz="180000"/>
            <a:r>
              <a:rPr lang="en-US" altLang="ko-KR" sz="1000" dirty="0"/>
              <a:t>&lt;body&gt;</a:t>
            </a:r>
          </a:p>
          <a:p>
            <a:pPr defTabSz="180000"/>
            <a:r>
              <a:rPr lang="en-US" altLang="ko-KR" sz="1000" dirty="0"/>
              <a:t>&lt;h3&gt;</a:t>
            </a:r>
            <a:r>
              <a:rPr lang="ko-KR" altLang="en-US" sz="1000" dirty="0"/>
              <a:t>채운 사각형과 원호 그리기</a:t>
            </a:r>
            <a:r>
              <a:rPr lang="en-US" altLang="ko-KR" sz="1000" dirty="0"/>
              <a:t>&lt;/h3&gt;</a:t>
            </a:r>
          </a:p>
          <a:p>
            <a:pPr defTabSz="180000"/>
            <a:r>
              <a:rPr lang="en-US" altLang="ko-KR" sz="1000" dirty="0"/>
              <a:t>&lt;</a:t>
            </a:r>
            <a:r>
              <a:rPr lang="en-US" altLang="ko-KR" sz="1000" dirty="0" err="1"/>
              <a:t>hr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/>
              <a:t>&lt;canvas id="</a:t>
            </a:r>
            <a:r>
              <a:rPr lang="en-US" altLang="ko-KR" sz="1000" dirty="0" err="1"/>
              <a:t>myCanvas</a:t>
            </a:r>
            <a:r>
              <a:rPr lang="en-US" altLang="ko-KR" sz="1000" dirty="0"/>
              <a:t>" style="</a:t>
            </a:r>
            <a:r>
              <a:rPr lang="en-US" altLang="ko-KR" sz="1000" dirty="0" err="1"/>
              <a:t>background-color:aliceblue</a:t>
            </a:r>
            <a:r>
              <a:rPr lang="en-US" altLang="ko-KR" sz="1000" dirty="0"/>
              <a:t>"</a:t>
            </a:r>
          </a:p>
          <a:p>
            <a:pPr defTabSz="180000"/>
            <a:r>
              <a:rPr lang="en-US" altLang="ko-KR" sz="1000" dirty="0" smtClean="0"/>
              <a:t>		   </a:t>
            </a:r>
            <a:r>
              <a:rPr lang="en-US" altLang="ko-KR" sz="1000" dirty="0"/>
              <a:t>width="180" height="420"&gt;&lt;/canvas&gt;</a:t>
            </a:r>
          </a:p>
          <a:p>
            <a:pPr defTabSz="180000"/>
            <a:r>
              <a:rPr lang="en-US" altLang="ko-KR" sz="1000" dirty="0"/>
              <a:t>&lt;script&gt;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var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canvas = </a:t>
            </a:r>
            <a:r>
              <a:rPr lang="en-US" altLang="ko-KR" sz="1000" dirty="0" err="1"/>
              <a:t>document.getElementById</a:t>
            </a:r>
            <a:r>
              <a:rPr lang="en-US" altLang="ko-KR" sz="1000" dirty="0"/>
              <a:t>("</a:t>
            </a:r>
            <a:r>
              <a:rPr lang="en-US" altLang="ko-KR" sz="1000" dirty="0" err="1"/>
              <a:t>myCanvas</a:t>
            </a:r>
            <a:r>
              <a:rPr lang="en-US" altLang="ko-KR" sz="1000" dirty="0"/>
              <a:t>");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var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context = </a:t>
            </a:r>
            <a:r>
              <a:rPr lang="en-US" altLang="ko-KR" sz="1000" dirty="0" err="1"/>
              <a:t>canvas.getContext</a:t>
            </a:r>
            <a:r>
              <a:rPr lang="en-US" altLang="ko-KR" sz="1000" dirty="0"/>
              <a:t>("2d");</a:t>
            </a:r>
          </a:p>
          <a:p>
            <a:pPr defTabSz="180000"/>
            <a:endParaRPr lang="ko-KR" altLang="en-US" sz="1000" dirty="0"/>
          </a:p>
          <a:p>
            <a:pPr defTabSz="180000"/>
            <a:r>
              <a:rPr lang="en-US" altLang="ko-KR" sz="1000" dirty="0" smtClean="0"/>
              <a:t>	// </a:t>
            </a:r>
            <a:r>
              <a:rPr lang="en-US" altLang="ko-KR" sz="1000" dirty="0" err="1"/>
              <a:t>fillRect</a:t>
            </a:r>
            <a:r>
              <a:rPr lang="en-US" altLang="ko-KR" sz="1000" dirty="0"/>
              <a:t>()</a:t>
            </a:r>
            <a:r>
              <a:rPr lang="ko-KR" altLang="en-US" sz="1000" dirty="0"/>
              <a:t>로 외곽선 없이 색으로 채운 사각형 그리기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context.fillStyle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 "violet";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b="1" dirty="0" err="1" smtClean="0"/>
              <a:t>context.fillRect</a:t>
            </a:r>
            <a:r>
              <a:rPr lang="en-US" altLang="ko-KR" sz="1000" b="1" dirty="0" smtClean="0"/>
              <a:t>(20</a:t>
            </a:r>
            <a:r>
              <a:rPr lang="en-US" altLang="ko-KR" sz="1000" b="1" dirty="0"/>
              <a:t>, 20, 100, 100); </a:t>
            </a:r>
            <a:r>
              <a:rPr lang="en-US" altLang="ko-KR" sz="1000" dirty="0"/>
              <a:t>// </a:t>
            </a:r>
            <a:r>
              <a:rPr lang="ko-KR" altLang="en-US" sz="1000" dirty="0"/>
              <a:t>채운 사각형 그리기</a:t>
            </a:r>
          </a:p>
          <a:p>
            <a:pPr defTabSz="180000"/>
            <a:endParaRPr lang="ko-KR" altLang="en-US" sz="1000" dirty="0"/>
          </a:p>
          <a:p>
            <a:pPr defTabSz="180000"/>
            <a:r>
              <a:rPr lang="en-US" altLang="ko-KR" sz="1000" dirty="0" smtClean="0"/>
              <a:t>	// </a:t>
            </a:r>
            <a:r>
              <a:rPr lang="en-US" altLang="ko-KR" sz="1000" dirty="0"/>
              <a:t>fill()</a:t>
            </a:r>
            <a:r>
              <a:rPr lang="ko-KR" altLang="en-US" sz="1000" dirty="0"/>
              <a:t>로 사각형 내부 칠하기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context.beginPath</a:t>
            </a:r>
            <a:r>
              <a:rPr lang="en-US" altLang="ko-KR" sz="1000" dirty="0"/>
              <a:t>();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context.rect</a:t>
            </a:r>
            <a:r>
              <a:rPr lang="en-US" altLang="ko-KR" sz="1000" dirty="0" smtClean="0"/>
              <a:t>(20</a:t>
            </a:r>
            <a:r>
              <a:rPr lang="en-US" altLang="ko-KR" sz="1000" dirty="0"/>
              <a:t>, 150, 100, 100); // </a:t>
            </a:r>
            <a:r>
              <a:rPr lang="ko-KR" altLang="en-US" sz="1000" dirty="0"/>
              <a:t>경로에 사각형 삽입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context.fillStyle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 "violet";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b="1" dirty="0" err="1" smtClean="0"/>
              <a:t>context.fill</a:t>
            </a:r>
            <a:r>
              <a:rPr lang="en-US" altLang="ko-KR" sz="1000" b="1" dirty="0"/>
              <a:t>(); </a:t>
            </a:r>
            <a:r>
              <a:rPr lang="en-US" altLang="ko-KR" sz="1000" dirty="0"/>
              <a:t>// </a:t>
            </a:r>
            <a:r>
              <a:rPr lang="ko-KR" altLang="en-US" sz="1000" dirty="0"/>
              <a:t>사각형 내부 칠하기</a:t>
            </a:r>
          </a:p>
          <a:p>
            <a:pPr defTabSz="180000"/>
            <a:endParaRPr lang="ko-KR" altLang="en-US" sz="1000" dirty="0"/>
          </a:p>
          <a:p>
            <a:pPr defTabSz="180000"/>
            <a:r>
              <a:rPr lang="en-US" altLang="ko-KR" sz="1000" dirty="0" smtClean="0"/>
              <a:t>	// </a:t>
            </a:r>
            <a:r>
              <a:rPr lang="ko-KR" altLang="en-US" sz="1000" dirty="0"/>
              <a:t>사각형 외곽선 그리기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context.strokeStyle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 "gray";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context.lineWidth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 10;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b="1" dirty="0" err="1" smtClean="0"/>
              <a:t>context.stroke</a:t>
            </a:r>
            <a:r>
              <a:rPr lang="en-US" altLang="ko-KR" sz="1000" b="1" dirty="0"/>
              <a:t>(); </a:t>
            </a:r>
            <a:r>
              <a:rPr lang="en-US" altLang="ko-KR" sz="1000" dirty="0"/>
              <a:t>// </a:t>
            </a:r>
            <a:r>
              <a:rPr lang="ko-KR" altLang="en-US" sz="1000" dirty="0"/>
              <a:t>사각형 외곽선 그리기</a:t>
            </a:r>
          </a:p>
          <a:p>
            <a:pPr defTabSz="180000"/>
            <a:endParaRPr lang="ko-KR" altLang="en-US" sz="1000" dirty="0"/>
          </a:p>
          <a:p>
            <a:pPr defTabSz="180000"/>
            <a:r>
              <a:rPr lang="en-US" altLang="ko-KR" sz="1000" dirty="0" smtClean="0"/>
              <a:t>	// </a:t>
            </a:r>
            <a:r>
              <a:rPr lang="en-US" altLang="ko-KR" sz="1000" dirty="0"/>
              <a:t>fill()</a:t>
            </a:r>
            <a:r>
              <a:rPr lang="ko-KR" altLang="en-US" sz="1000" dirty="0"/>
              <a:t>로 </a:t>
            </a:r>
            <a:r>
              <a:rPr lang="ko-KR" altLang="en-US" sz="1000" dirty="0" smtClean="0"/>
              <a:t>원호 내부 칠하기</a:t>
            </a:r>
            <a:endParaRPr lang="ko-KR" altLang="en-US" sz="1000" dirty="0"/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context.beginPath</a:t>
            </a:r>
            <a:r>
              <a:rPr lang="en-US" altLang="ko-KR" sz="1000" dirty="0"/>
              <a:t>();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context.moveTo</a:t>
            </a:r>
            <a:r>
              <a:rPr lang="en-US" altLang="ko-KR" sz="1000" dirty="0" smtClean="0"/>
              <a:t>(80</a:t>
            </a:r>
            <a:r>
              <a:rPr lang="en-US" altLang="ko-KR" sz="1000" dirty="0"/>
              <a:t>, 340); // </a:t>
            </a:r>
            <a:r>
              <a:rPr lang="ko-KR" altLang="en-US" sz="1000" dirty="0"/>
              <a:t>원호의 중심을 시작점으로 설정</a:t>
            </a:r>
          </a:p>
          <a:p>
            <a:pPr defTabSz="180000"/>
            <a:r>
              <a:rPr lang="en-US" altLang="ko-KR" sz="1000" dirty="0" smtClean="0"/>
              <a:t>	context.arc(80</a:t>
            </a:r>
            <a:r>
              <a:rPr lang="en-US" altLang="ko-KR" sz="1000" dirty="0"/>
              <a:t>, 340, 50, 0, 1.5*</a:t>
            </a:r>
            <a:r>
              <a:rPr lang="en-US" altLang="ko-KR" sz="1000" dirty="0" err="1"/>
              <a:t>Math.PI</a:t>
            </a:r>
            <a:r>
              <a:rPr lang="en-US" altLang="ko-KR" sz="1000" dirty="0"/>
              <a:t>); // </a:t>
            </a:r>
            <a:r>
              <a:rPr lang="ko-KR" altLang="en-US" sz="1000" dirty="0"/>
              <a:t>경로에 원호 삽입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b="1" dirty="0" err="1" smtClean="0"/>
              <a:t>context.closePath</a:t>
            </a:r>
            <a:r>
              <a:rPr lang="en-US" altLang="ko-KR" sz="1000" b="1" dirty="0"/>
              <a:t>(); </a:t>
            </a:r>
            <a:r>
              <a:rPr lang="en-US" altLang="ko-KR" sz="1000" dirty="0"/>
              <a:t>// </a:t>
            </a:r>
            <a:r>
              <a:rPr lang="ko-KR" altLang="en-US" sz="1000" dirty="0"/>
              <a:t>원호의 끝점과 </a:t>
            </a:r>
            <a:r>
              <a:rPr lang="ko-KR" altLang="en-US" sz="1000" dirty="0" smtClean="0"/>
              <a:t>경로 시작점</a:t>
            </a:r>
            <a:r>
              <a:rPr lang="en-US" altLang="ko-KR" sz="1000" dirty="0" smtClean="0"/>
              <a:t>(</a:t>
            </a:r>
            <a:r>
              <a:rPr lang="ko-KR" altLang="en-US" sz="1000" dirty="0" smtClean="0"/>
              <a:t>원호중심</a:t>
            </a:r>
            <a:r>
              <a:rPr lang="en-US" altLang="ko-KR" sz="1000" dirty="0" smtClean="0"/>
              <a:t>)</a:t>
            </a:r>
            <a:r>
              <a:rPr lang="ko-KR" altLang="en-US" sz="1000" dirty="0" smtClean="0"/>
              <a:t>을</a:t>
            </a:r>
            <a:endParaRPr lang="en-US" altLang="ko-KR" sz="1000" dirty="0" smtClean="0"/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smtClean="0"/>
              <a:t>						</a:t>
            </a:r>
            <a:r>
              <a:rPr lang="ko-KR" altLang="en-US" sz="1000" dirty="0" smtClean="0"/>
              <a:t>  </a:t>
            </a:r>
            <a:r>
              <a:rPr lang="en-US" altLang="ko-KR" sz="1000" dirty="0" smtClean="0"/>
              <a:t>// </a:t>
            </a:r>
            <a:r>
              <a:rPr lang="ko-KR" altLang="en-US" sz="1000" dirty="0" smtClean="0"/>
              <a:t>연결하는 </a:t>
            </a:r>
            <a:r>
              <a:rPr lang="ko-KR" altLang="en-US" sz="1000" dirty="0"/>
              <a:t>직선 </a:t>
            </a:r>
            <a:r>
              <a:rPr lang="ko-KR" altLang="en-US" sz="1000" dirty="0" smtClean="0"/>
              <a:t>자동 추가</a:t>
            </a:r>
            <a:endParaRPr lang="ko-KR" altLang="en-US" sz="1000" dirty="0"/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context.fillStyle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 </a:t>
            </a:r>
            <a:r>
              <a:rPr lang="en-US" altLang="ko-KR" sz="1000" dirty="0" smtClean="0"/>
              <a:t>＂</a:t>
            </a:r>
            <a:r>
              <a:rPr lang="en-US" altLang="ko-KR" sz="1000" dirty="0" err="1" smtClean="0"/>
              <a:t>yellowgreen</a:t>
            </a:r>
            <a:r>
              <a:rPr lang="en-US" altLang="ko-KR" sz="1000" dirty="0" smtClean="0"/>
              <a:t>＂;</a:t>
            </a:r>
            <a:endParaRPr lang="en-US" altLang="ko-KR" sz="1000" dirty="0"/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b="1" dirty="0" err="1" smtClean="0"/>
              <a:t>context.fill</a:t>
            </a:r>
            <a:r>
              <a:rPr lang="en-US" altLang="ko-KR" sz="1000" b="1" dirty="0" smtClean="0"/>
              <a:t>(); </a:t>
            </a:r>
            <a:r>
              <a:rPr lang="en-US" altLang="ko-KR" sz="1000" dirty="0" smtClean="0"/>
              <a:t>// </a:t>
            </a:r>
            <a:r>
              <a:rPr lang="ko-KR" altLang="en-US" sz="1000" dirty="0"/>
              <a:t>원호 내부 칠하기</a:t>
            </a:r>
          </a:p>
          <a:p>
            <a:pPr defTabSz="180000"/>
            <a:endParaRPr lang="ko-KR" altLang="en-US" sz="1000" dirty="0"/>
          </a:p>
          <a:p>
            <a:pPr defTabSz="180000"/>
            <a:r>
              <a:rPr lang="en-US" altLang="ko-KR" sz="1000" dirty="0" smtClean="0"/>
              <a:t>	// </a:t>
            </a:r>
            <a:r>
              <a:rPr lang="ko-KR" altLang="en-US" sz="1000" dirty="0"/>
              <a:t>원호 외곽선 그리기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context.strokeStyle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 </a:t>
            </a:r>
            <a:r>
              <a:rPr lang="en-US" altLang="ko-KR" sz="1000" dirty="0" smtClean="0"/>
              <a:t>＂gray＂;</a:t>
            </a:r>
            <a:endParaRPr lang="en-US" altLang="ko-KR" sz="1000" dirty="0"/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dirty="0" err="1" smtClean="0"/>
              <a:t>context.lineWidth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= 20;</a:t>
            </a:r>
          </a:p>
          <a:p>
            <a:pPr defTabSz="180000"/>
            <a:r>
              <a:rPr lang="en-US" altLang="ko-KR" sz="1000" dirty="0" smtClean="0"/>
              <a:t>	</a:t>
            </a:r>
            <a:r>
              <a:rPr lang="en-US" altLang="ko-KR" sz="1000" b="1" dirty="0" err="1" smtClean="0"/>
              <a:t>context.stroke</a:t>
            </a:r>
            <a:r>
              <a:rPr lang="en-US" altLang="ko-KR" sz="1000" b="1" dirty="0"/>
              <a:t>(); </a:t>
            </a:r>
            <a:r>
              <a:rPr lang="en-US" altLang="ko-KR" sz="1000" dirty="0"/>
              <a:t>// </a:t>
            </a:r>
            <a:r>
              <a:rPr lang="ko-KR" altLang="en-US" sz="1000" dirty="0"/>
              <a:t>원호 </a:t>
            </a:r>
            <a:r>
              <a:rPr lang="ko-KR" altLang="en-US" sz="1000" dirty="0" smtClean="0"/>
              <a:t>외곽선 그리기</a:t>
            </a:r>
            <a:endParaRPr lang="en-US" altLang="ko-KR" sz="1000" dirty="0"/>
          </a:p>
          <a:p>
            <a:pPr defTabSz="180000"/>
            <a:r>
              <a:rPr lang="en-US" altLang="ko-KR" sz="1000" dirty="0"/>
              <a:t>&lt;/script</a:t>
            </a:r>
            <a:r>
              <a:rPr lang="en-US" altLang="ko-KR" sz="1000" dirty="0" smtClean="0"/>
              <a:t>&gt;</a:t>
            </a:r>
          </a:p>
          <a:p>
            <a:pPr defTabSz="180000"/>
            <a:r>
              <a:rPr lang="en-US" altLang="ko-KR" sz="1000" dirty="0" smtClean="0"/>
              <a:t>&lt;/</a:t>
            </a:r>
            <a:r>
              <a:rPr lang="en-US" altLang="ko-KR" sz="1000" dirty="0"/>
              <a:t>body</a:t>
            </a:r>
            <a:r>
              <a:rPr lang="en-US" altLang="ko-KR" sz="1000" dirty="0" smtClean="0"/>
              <a:t>&gt;&lt;/</a:t>
            </a:r>
            <a:r>
              <a:rPr lang="en-US" altLang="ko-KR" sz="1000" dirty="0"/>
              <a:t>html&gt;</a:t>
            </a:r>
            <a:endParaRPr lang="ko-KR" altLang="en-US" sz="1000" dirty="0">
              <a:latin typeface="+mj-ea"/>
              <a:ea typeface="+mj-ea"/>
            </a:endParaRPr>
          </a:p>
        </p:txBody>
      </p:sp>
      <p:sp>
        <p:nvSpPr>
          <p:cNvPr id="6" name="자유형 5"/>
          <p:cNvSpPr/>
          <p:nvPr/>
        </p:nvSpPr>
        <p:spPr>
          <a:xfrm flipH="1">
            <a:off x="2123728" y="2420888"/>
            <a:ext cx="2448272" cy="936104"/>
          </a:xfrm>
          <a:custGeom>
            <a:avLst/>
            <a:gdLst>
              <a:gd name="connsiteX0" fmla="*/ 0 w 2165300"/>
              <a:gd name="connsiteY0" fmla="*/ 0 h 223114"/>
              <a:gd name="connsiteX1" fmla="*/ 1089965 w 2165300"/>
              <a:gd name="connsiteY1" fmla="*/ 18288 h 223114"/>
              <a:gd name="connsiteX2" fmla="*/ 1773936 w 2165300"/>
              <a:gd name="connsiteY2" fmla="*/ 179222 h 223114"/>
              <a:gd name="connsiteX3" fmla="*/ 2165300 w 2165300"/>
              <a:gd name="connsiteY3" fmla="*/ 223114 h 223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5300" h="223114">
                <a:moveTo>
                  <a:pt x="0" y="0"/>
                </a:moveTo>
                <a:lnTo>
                  <a:pt x="1089965" y="18288"/>
                </a:lnTo>
                <a:cubicBezTo>
                  <a:pt x="1385621" y="48158"/>
                  <a:pt x="1594714" y="145084"/>
                  <a:pt x="1773936" y="179222"/>
                </a:cubicBezTo>
                <a:cubicBezTo>
                  <a:pt x="1953158" y="213360"/>
                  <a:pt x="2059229" y="218237"/>
                  <a:pt x="2165300" y="223114"/>
                </a:cubicBezTo>
              </a:path>
            </a:pathLst>
          </a:custGeom>
          <a:noFill/>
          <a:ln w="952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 flipH="1" flipV="1">
            <a:off x="2339752" y="4089818"/>
            <a:ext cx="2232248" cy="203278"/>
          </a:xfrm>
          <a:custGeom>
            <a:avLst/>
            <a:gdLst>
              <a:gd name="connsiteX0" fmla="*/ 0 w 3215031"/>
              <a:gd name="connsiteY0" fmla="*/ 186538 h 186538"/>
              <a:gd name="connsiteX1" fmla="*/ 2333549 w 3215031"/>
              <a:gd name="connsiteY1" fmla="*/ 160935 h 186538"/>
              <a:gd name="connsiteX2" fmla="*/ 3215031 w 3215031"/>
              <a:gd name="connsiteY2" fmla="*/ 0 h 18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15031" h="186538">
                <a:moveTo>
                  <a:pt x="0" y="186538"/>
                </a:moveTo>
                <a:lnTo>
                  <a:pt x="2333549" y="160935"/>
                </a:lnTo>
                <a:cubicBezTo>
                  <a:pt x="2869387" y="129845"/>
                  <a:pt x="3042209" y="64922"/>
                  <a:pt x="3215031" y="0"/>
                </a:cubicBezTo>
              </a:path>
            </a:pathLst>
          </a:custGeom>
          <a:noFill/>
          <a:ln w="952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 flipH="1">
            <a:off x="2267743" y="5877272"/>
            <a:ext cx="2304256" cy="360040"/>
          </a:xfrm>
          <a:custGeom>
            <a:avLst/>
            <a:gdLst>
              <a:gd name="connsiteX0" fmla="*/ 0 w 3291840"/>
              <a:gd name="connsiteY0" fmla="*/ 354787 h 388926"/>
              <a:gd name="connsiteX1" fmla="*/ 2106777 w 3291840"/>
              <a:gd name="connsiteY1" fmla="*/ 354787 h 388926"/>
              <a:gd name="connsiteX2" fmla="*/ 3291840 w 3291840"/>
              <a:gd name="connsiteY2" fmla="*/ 0 h 38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91840" h="388926">
                <a:moveTo>
                  <a:pt x="0" y="354787"/>
                </a:moveTo>
                <a:cubicBezTo>
                  <a:pt x="779068" y="384352"/>
                  <a:pt x="1558137" y="413918"/>
                  <a:pt x="2106777" y="354787"/>
                </a:cubicBezTo>
                <a:cubicBezTo>
                  <a:pt x="2655417" y="295656"/>
                  <a:pt x="2973628" y="147828"/>
                  <a:pt x="3291840" y="0"/>
                </a:cubicBezTo>
              </a:path>
            </a:pathLst>
          </a:custGeom>
          <a:noFill/>
          <a:ln w="952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 flipH="1">
            <a:off x="2051718" y="3284984"/>
            <a:ext cx="2592289" cy="1008112"/>
          </a:xfrm>
          <a:custGeom>
            <a:avLst/>
            <a:gdLst>
              <a:gd name="connsiteX0" fmla="*/ 0 w 3485693"/>
              <a:gd name="connsiteY0" fmla="*/ 0 h 164592"/>
              <a:gd name="connsiteX1" fmla="*/ 2479853 w 3485693"/>
              <a:gd name="connsiteY1" fmla="*/ 51206 h 164592"/>
              <a:gd name="connsiteX2" fmla="*/ 3485693 w 3485693"/>
              <a:gd name="connsiteY2" fmla="*/ 164592 h 164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85693" h="164592">
                <a:moveTo>
                  <a:pt x="0" y="0"/>
                </a:moveTo>
                <a:lnTo>
                  <a:pt x="2479853" y="51206"/>
                </a:lnTo>
                <a:cubicBezTo>
                  <a:pt x="3060802" y="78638"/>
                  <a:pt x="3321101" y="146304"/>
                  <a:pt x="3485693" y="164592"/>
                </a:cubicBezTo>
              </a:path>
            </a:pathLst>
          </a:custGeom>
          <a:noFill/>
          <a:ln w="952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1776549" y="5189223"/>
            <a:ext cx="2795451" cy="256002"/>
          </a:xfrm>
          <a:custGeom>
            <a:avLst/>
            <a:gdLst>
              <a:gd name="connsiteX0" fmla="*/ 2602121 w 2602121"/>
              <a:gd name="connsiteY0" fmla="*/ 537535 h 537535"/>
              <a:gd name="connsiteX1" fmla="*/ 684493 w 2602121"/>
              <a:gd name="connsiteY1" fmla="*/ 9795 h 537535"/>
              <a:gd name="connsiteX2" fmla="*/ 0 w 2602121"/>
              <a:gd name="connsiteY2" fmla="*/ 244927 h 537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02121" h="537535">
                <a:moveTo>
                  <a:pt x="2602121" y="537535"/>
                </a:moveTo>
                <a:cubicBezTo>
                  <a:pt x="1860150" y="298049"/>
                  <a:pt x="1118180" y="58563"/>
                  <a:pt x="684493" y="9795"/>
                </a:cubicBezTo>
                <a:cubicBezTo>
                  <a:pt x="250806" y="-38973"/>
                  <a:pt x="125403" y="102977"/>
                  <a:pt x="0" y="244927"/>
                </a:cubicBezTo>
              </a:path>
            </a:pathLst>
          </a:custGeom>
          <a:noFill/>
          <a:ln w="12700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0068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텍스트 그리기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 smtClean="0"/>
              <a:t>캔버스에 텍스트 그리기</a:t>
            </a:r>
            <a:endParaRPr lang="en-US" altLang="ko-KR" sz="1800" dirty="0" smtClean="0"/>
          </a:p>
          <a:p>
            <a:pPr lvl="1"/>
            <a:r>
              <a:rPr lang="ko-KR" altLang="en-US" sz="1600" dirty="0" smtClean="0"/>
              <a:t>비트맵 이미지로 캔버스에 글자 그리기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출력</a:t>
            </a:r>
            <a:r>
              <a:rPr lang="en-US" altLang="ko-KR" sz="1600" dirty="0" smtClean="0"/>
              <a:t>)</a:t>
            </a:r>
          </a:p>
          <a:p>
            <a:pPr lvl="1"/>
            <a:r>
              <a:rPr lang="ko-KR" altLang="en-US" sz="1600" dirty="0" smtClean="0"/>
              <a:t>텍스트 그리기는 </a:t>
            </a:r>
            <a:r>
              <a:rPr lang="en-US" altLang="ko-KR" sz="1600" dirty="0" smtClean="0"/>
              <a:t>2</a:t>
            </a:r>
            <a:r>
              <a:rPr lang="ko-KR" altLang="en-US" sz="1600" dirty="0" smtClean="0"/>
              <a:t>가지 방법</a:t>
            </a:r>
            <a:endParaRPr lang="en-US" altLang="ko-KR" sz="1600" dirty="0" smtClean="0"/>
          </a:p>
          <a:p>
            <a:pPr lvl="2"/>
            <a:r>
              <a:rPr lang="ko-KR" altLang="en-US" sz="1400" dirty="0" smtClean="0"/>
              <a:t>텍스트의 외곽선만 그리기 </a:t>
            </a:r>
            <a:r>
              <a:rPr lang="en-US" altLang="ko-KR" sz="1400" dirty="0" smtClean="0"/>
              <a:t>- </a:t>
            </a:r>
            <a:r>
              <a:rPr lang="en-US" altLang="ko-KR" sz="1400" dirty="0" err="1" smtClean="0"/>
              <a:t>strokeText</a:t>
            </a:r>
            <a:r>
              <a:rPr lang="en-US" altLang="ko-KR" sz="1400" dirty="0" smtClean="0"/>
              <a:t>()</a:t>
            </a:r>
            <a:endParaRPr lang="ko-KR" altLang="en-US" sz="1400" dirty="0" smtClean="0"/>
          </a:p>
          <a:p>
            <a:pPr lvl="2"/>
            <a:r>
              <a:rPr lang="ko-KR" altLang="en-US" sz="1400" dirty="0" smtClean="0"/>
              <a:t>텍스트 외곽선 없이 내부를 채워 그리기 </a:t>
            </a:r>
            <a:r>
              <a:rPr lang="en-US" altLang="ko-KR" sz="1400" dirty="0" smtClean="0"/>
              <a:t>- </a:t>
            </a:r>
            <a:r>
              <a:rPr lang="en-US" altLang="ko-KR" sz="1400" dirty="0" err="1" smtClean="0"/>
              <a:t>fillText</a:t>
            </a:r>
            <a:r>
              <a:rPr lang="en-US" altLang="ko-KR" sz="1400" dirty="0" smtClean="0"/>
              <a:t>()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25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3212976"/>
            <a:ext cx="7826693" cy="2271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596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텍스트 그리기 사례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ko-KR" altLang="en-US" dirty="0"/>
              <a:t>폰트 설정 </a:t>
            </a:r>
            <a:r>
              <a:rPr lang="en-US" altLang="ko-KR" dirty="0"/>
              <a:t>: font </a:t>
            </a:r>
            <a:r>
              <a:rPr lang="ko-KR" altLang="en-US" dirty="0" err="1"/>
              <a:t>프로퍼티</a:t>
            </a:r>
            <a:r>
              <a:rPr lang="ko-KR" altLang="en-US" dirty="0"/>
              <a:t> 이용</a:t>
            </a:r>
            <a:endParaRPr lang="en-US" altLang="ko-KR" dirty="0"/>
          </a:p>
          <a:p>
            <a:pPr lvl="2"/>
            <a:r>
              <a:rPr lang="ko-KR" altLang="en-US" sz="1400" dirty="0"/>
              <a:t>예</a:t>
            </a:r>
            <a:r>
              <a:rPr lang="en-US" altLang="ko-KR" sz="1400" dirty="0"/>
              <a:t>) </a:t>
            </a:r>
            <a:r>
              <a:rPr lang="en-US" altLang="ko-KR" sz="1400" dirty="0" err="1"/>
              <a:t>context.font</a:t>
            </a:r>
            <a:r>
              <a:rPr lang="en-US" altLang="ko-KR" sz="1400" dirty="0"/>
              <a:t> = “50px </a:t>
            </a:r>
            <a:r>
              <a:rPr lang="en-US" altLang="ko-KR" sz="1400" dirty="0" err="1"/>
              <a:t>arial</a:t>
            </a:r>
            <a:r>
              <a:rPr lang="en-US" altLang="ko-KR" sz="1400" dirty="0"/>
              <a:t>”;</a:t>
            </a:r>
          </a:p>
          <a:p>
            <a:pPr lvl="1"/>
            <a:r>
              <a:rPr lang="ko-KR" altLang="en-US" dirty="0"/>
              <a:t>정렬 설정 </a:t>
            </a:r>
            <a:r>
              <a:rPr lang="en-US" altLang="ko-KR" dirty="0"/>
              <a:t>: </a:t>
            </a:r>
            <a:r>
              <a:rPr lang="en-US" altLang="ko-KR" dirty="0" err="1"/>
              <a:t>textAlign</a:t>
            </a:r>
            <a:r>
              <a:rPr lang="en-US" altLang="ko-KR" dirty="0"/>
              <a:t> </a:t>
            </a:r>
            <a:r>
              <a:rPr lang="ko-KR" altLang="en-US" dirty="0" err="1"/>
              <a:t>프로퍼티</a:t>
            </a:r>
            <a:r>
              <a:rPr lang="ko-KR" altLang="en-US" dirty="0"/>
              <a:t> 이용</a:t>
            </a:r>
            <a:endParaRPr lang="en-US" altLang="ko-KR" dirty="0"/>
          </a:p>
          <a:p>
            <a:pPr lvl="2"/>
            <a:r>
              <a:rPr lang="ko-KR" altLang="en-US" sz="1400" dirty="0"/>
              <a:t>예</a:t>
            </a:r>
            <a:r>
              <a:rPr lang="en-US" altLang="ko-KR" sz="1400" dirty="0"/>
              <a:t>) </a:t>
            </a:r>
            <a:r>
              <a:rPr lang="en-US" altLang="ko-KR" sz="1400" dirty="0" err="1"/>
              <a:t>context.textAlign</a:t>
            </a:r>
            <a:r>
              <a:rPr lang="en-US" altLang="ko-KR" sz="1400" dirty="0"/>
              <a:t> =“center”;</a:t>
            </a:r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텍스트 </a:t>
            </a:r>
            <a:r>
              <a:rPr lang="ko-KR" altLang="en-US" dirty="0"/>
              <a:t>외곽선 그리기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텍스트 채워 그리기</a:t>
            </a:r>
          </a:p>
          <a:p>
            <a:pPr lvl="2"/>
            <a:endParaRPr lang="ko-KR" altLang="en-US" sz="16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26</a:t>
            </a:fld>
            <a:endParaRPr lang="ko-KR" altLang="en-US" dirty="0"/>
          </a:p>
        </p:txBody>
      </p:sp>
      <p:grpSp>
        <p:nvGrpSpPr>
          <p:cNvPr id="10" name="그룹 9"/>
          <p:cNvGrpSpPr/>
          <p:nvPr/>
        </p:nvGrpSpPr>
        <p:grpSpPr>
          <a:xfrm>
            <a:off x="1403648" y="3505780"/>
            <a:ext cx="5252304" cy="830997"/>
            <a:chOff x="1403648" y="3140968"/>
            <a:chExt cx="5252304" cy="830997"/>
          </a:xfrm>
        </p:grpSpPr>
        <p:sp>
          <p:nvSpPr>
            <p:cNvPr id="5" name="직사각형 4"/>
            <p:cNvSpPr/>
            <p:nvPr/>
          </p:nvSpPr>
          <p:spPr>
            <a:xfrm>
              <a:off x="1403648" y="3140968"/>
              <a:ext cx="3272050" cy="83099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none">
              <a:spAutoFit/>
            </a:bodyPr>
            <a:lstStyle/>
            <a:p>
              <a:pPr marL="190500" fontAlgn="base" latinLnBrk="0"/>
              <a:r>
                <a:rPr lang="en-US" altLang="ko-KR" sz="1200" kern="0" dirty="0" err="1">
                  <a:solidFill>
                    <a:srgbClr val="000000"/>
                  </a:solidFill>
                  <a:latin typeface="+mj-ea"/>
                  <a:ea typeface="+mj-ea"/>
                </a:rPr>
                <a:t>context.font</a:t>
              </a:r>
              <a:r>
                <a:rPr lang="en-US" altLang="ko-KR" sz="1200" kern="0" dirty="0">
                  <a:solidFill>
                    <a:srgbClr val="000000"/>
                  </a:solidFill>
                  <a:latin typeface="+mj-ea"/>
                  <a:ea typeface="+mj-ea"/>
                </a:rPr>
                <a:t> = "50px </a:t>
              </a:r>
              <a:r>
                <a:rPr lang="en-US" altLang="ko-KR" sz="1200" kern="0" dirty="0" err="1">
                  <a:solidFill>
                    <a:srgbClr val="000000"/>
                  </a:solidFill>
                  <a:latin typeface="+mj-ea"/>
                  <a:ea typeface="+mj-ea"/>
                </a:rPr>
                <a:t>arial</a:t>
              </a:r>
              <a:r>
                <a:rPr lang="en-US" altLang="ko-KR" sz="1200" kern="0" dirty="0">
                  <a:solidFill>
                    <a:srgbClr val="000000"/>
                  </a:solidFill>
                  <a:latin typeface="+mj-ea"/>
                  <a:ea typeface="+mj-ea"/>
                </a:rPr>
                <a:t>"; </a:t>
              </a:r>
              <a:endParaRPr lang="ko-KR" altLang="en-US" sz="1200" kern="0" dirty="0">
                <a:solidFill>
                  <a:srgbClr val="000000"/>
                </a:solidFill>
                <a:latin typeface="+mj-ea"/>
                <a:ea typeface="+mj-ea"/>
              </a:endParaRPr>
            </a:p>
            <a:p>
              <a:pPr marL="190500" fontAlgn="base" latinLnBrk="0"/>
              <a:r>
                <a:rPr lang="en-US" altLang="ko-KR" sz="1200" kern="0" dirty="0" err="1">
                  <a:solidFill>
                    <a:srgbClr val="000000"/>
                  </a:solidFill>
                  <a:latin typeface="+mj-ea"/>
                  <a:ea typeface="+mj-ea"/>
                </a:rPr>
                <a:t>context.strokeStyle</a:t>
              </a:r>
              <a:r>
                <a:rPr lang="en-US" altLang="ko-KR" sz="1200" kern="0" dirty="0">
                  <a:solidFill>
                    <a:srgbClr val="000000"/>
                  </a:solidFill>
                  <a:latin typeface="+mj-ea"/>
                  <a:ea typeface="+mj-ea"/>
                </a:rPr>
                <a:t> = "blue"; </a:t>
              </a:r>
            </a:p>
            <a:p>
              <a:pPr marL="190500" fontAlgn="base" latinLnBrk="0"/>
              <a:r>
                <a:rPr lang="en-US" altLang="ko-KR" sz="1200" kern="0" dirty="0" err="1">
                  <a:solidFill>
                    <a:srgbClr val="000000"/>
                  </a:solidFill>
                  <a:latin typeface="+mj-ea"/>
                  <a:ea typeface="+mj-ea"/>
                </a:rPr>
                <a:t>context.lineWidth</a:t>
              </a:r>
              <a:r>
                <a:rPr lang="en-US" altLang="ko-KR" sz="1200" kern="0" dirty="0">
                  <a:solidFill>
                    <a:srgbClr val="000000"/>
                  </a:solidFill>
                  <a:latin typeface="+mj-ea"/>
                  <a:ea typeface="+mj-ea"/>
                </a:rPr>
                <a:t> = 1; </a:t>
              </a:r>
              <a:endParaRPr lang="ko-KR" altLang="en-US" sz="1200" kern="0" dirty="0">
                <a:solidFill>
                  <a:srgbClr val="000000"/>
                </a:solidFill>
                <a:latin typeface="+mj-ea"/>
                <a:ea typeface="+mj-ea"/>
              </a:endParaRPr>
            </a:p>
            <a:p>
              <a:pPr marL="190500" fontAlgn="base" latinLnBrk="0"/>
              <a:r>
                <a:rPr lang="en-US" altLang="ko-KR" sz="1200" kern="0" dirty="0" err="1">
                  <a:solidFill>
                    <a:srgbClr val="000000"/>
                  </a:solidFill>
                  <a:latin typeface="+mj-ea"/>
                  <a:ea typeface="+mj-ea"/>
                </a:rPr>
                <a:t>context.</a:t>
              </a:r>
              <a:r>
                <a:rPr lang="en-US" altLang="ko-KR" sz="1200" b="1" kern="0" dirty="0" err="1">
                  <a:solidFill>
                    <a:srgbClr val="000000"/>
                  </a:solidFill>
                  <a:latin typeface="+mj-ea"/>
                  <a:ea typeface="+mj-ea"/>
                </a:rPr>
                <a:t>strokeText</a:t>
              </a:r>
              <a:r>
                <a:rPr lang="en-US" altLang="ko-KR" sz="1200" kern="0" dirty="0">
                  <a:solidFill>
                    <a:srgbClr val="000000"/>
                  </a:solidFill>
                  <a:latin typeface="+mj-ea"/>
                  <a:ea typeface="+mj-ea"/>
                </a:rPr>
                <a:t>("</a:t>
              </a:r>
              <a:r>
                <a:rPr lang="en-US" altLang="ko-KR" sz="1200" kern="0" dirty="0" err="1">
                  <a:solidFill>
                    <a:srgbClr val="000000"/>
                  </a:solidFill>
                  <a:latin typeface="+mj-ea"/>
                  <a:ea typeface="+mj-ea"/>
                </a:rPr>
                <a:t>Javascript</a:t>
              </a:r>
              <a:r>
                <a:rPr lang="en-US" altLang="ko-KR" sz="1200" kern="0" dirty="0">
                  <a:solidFill>
                    <a:srgbClr val="000000"/>
                  </a:solidFill>
                  <a:latin typeface="+mj-ea"/>
                  <a:ea typeface="+mj-ea"/>
                </a:rPr>
                <a:t>", 30, 100); </a:t>
              </a:r>
            </a:p>
          </p:txBody>
        </p:sp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89349" y="3246904"/>
              <a:ext cx="1966603" cy="495462"/>
            </a:xfrm>
            <a:prstGeom prst="rect">
              <a:avLst/>
            </a:prstGeom>
          </p:spPr>
        </p:pic>
      </p:grpSp>
      <p:grpSp>
        <p:nvGrpSpPr>
          <p:cNvPr id="11" name="그룹 10"/>
          <p:cNvGrpSpPr/>
          <p:nvPr/>
        </p:nvGrpSpPr>
        <p:grpSpPr>
          <a:xfrm>
            <a:off x="1403648" y="5086925"/>
            <a:ext cx="5259197" cy="646331"/>
            <a:chOff x="1403648" y="4548029"/>
            <a:chExt cx="5259197" cy="646331"/>
          </a:xfrm>
        </p:grpSpPr>
        <p:sp>
          <p:nvSpPr>
            <p:cNvPr id="6" name="직사각형 5"/>
            <p:cNvSpPr/>
            <p:nvPr/>
          </p:nvSpPr>
          <p:spPr>
            <a:xfrm>
              <a:off x="1403648" y="4548029"/>
              <a:ext cx="3215945" cy="64633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>
              <a:spAutoFit/>
            </a:bodyPr>
            <a:lstStyle/>
            <a:p>
              <a:pPr marL="190500" fontAlgn="base" latinLnBrk="0"/>
              <a:r>
                <a:rPr lang="en-US" altLang="ko-KR" sz="1200" kern="0" dirty="0" err="1">
                  <a:solidFill>
                    <a:srgbClr val="000000"/>
                  </a:solidFill>
                  <a:latin typeface="+mj-ea"/>
                  <a:ea typeface="+mj-ea"/>
                </a:rPr>
                <a:t>context.font</a:t>
              </a:r>
              <a:r>
                <a:rPr lang="en-US" altLang="ko-KR" sz="1200" kern="0" dirty="0">
                  <a:solidFill>
                    <a:srgbClr val="000000"/>
                  </a:solidFill>
                  <a:latin typeface="+mj-ea"/>
                  <a:ea typeface="+mj-ea"/>
                </a:rPr>
                <a:t> = "50px </a:t>
              </a:r>
              <a:r>
                <a:rPr lang="en-US" altLang="ko-KR" sz="1200" kern="0" dirty="0" err="1">
                  <a:solidFill>
                    <a:srgbClr val="000000"/>
                  </a:solidFill>
                  <a:latin typeface="+mj-ea"/>
                  <a:ea typeface="+mj-ea"/>
                </a:rPr>
                <a:t>arial</a:t>
              </a:r>
              <a:r>
                <a:rPr lang="en-US" altLang="ko-KR" sz="1200" kern="0" dirty="0">
                  <a:solidFill>
                    <a:srgbClr val="000000"/>
                  </a:solidFill>
                  <a:latin typeface="+mj-ea"/>
                  <a:ea typeface="+mj-ea"/>
                </a:rPr>
                <a:t>"; </a:t>
              </a:r>
            </a:p>
            <a:p>
              <a:pPr marL="190500" fontAlgn="base" latinLnBrk="0"/>
              <a:r>
                <a:rPr lang="en-US" altLang="ko-KR" sz="1200" kern="0" dirty="0" err="1">
                  <a:solidFill>
                    <a:srgbClr val="000000"/>
                  </a:solidFill>
                  <a:latin typeface="+mj-ea"/>
                  <a:ea typeface="+mj-ea"/>
                </a:rPr>
                <a:t>context.fillStyle</a:t>
              </a:r>
              <a:r>
                <a:rPr lang="en-US" altLang="ko-KR" sz="1200" kern="0" dirty="0">
                  <a:solidFill>
                    <a:srgbClr val="000000"/>
                  </a:solidFill>
                  <a:latin typeface="+mj-ea"/>
                  <a:ea typeface="+mj-ea"/>
                </a:rPr>
                <a:t> = "green"; </a:t>
              </a:r>
              <a:endParaRPr lang="ko-KR" altLang="en-US" sz="1200" kern="0" dirty="0">
                <a:solidFill>
                  <a:srgbClr val="000000"/>
                </a:solidFill>
                <a:latin typeface="+mj-ea"/>
                <a:ea typeface="+mj-ea"/>
              </a:endParaRPr>
            </a:p>
            <a:p>
              <a:pPr marL="190500" fontAlgn="base" latinLnBrk="0"/>
              <a:r>
                <a:rPr lang="en-US" altLang="ko-KR" sz="1200" kern="0" dirty="0" err="1">
                  <a:solidFill>
                    <a:srgbClr val="000000"/>
                  </a:solidFill>
                  <a:latin typeface="+mj-ea"/>
                  <a:ea typeface="+mj-ea"/>
                </a:rPr>
                <a:t>context.</a:t>
              </a:r>
              <a:r>
                <a:rPr lang="en-US" altLang="ko-KR" sz="1200" b="1" kern="0" dirty="0" err="1">
                  <a:solidFill>
                    <a:srgbClr val="000000"/>
                  </a:solidFill>
                  <a:latin typeface="+mj-ea"/>
                  <a:ea typeface="+mj-ea"/>
                </a:rPr>
                <a:t>fillText</a:t>
              </a:r>
              <a:r>
                <a:rPr lang="en-US" altLang="ko-KR" sz="1200" kern="0" dirty="0">
                  <a:solidFill>
                    <a:srgbClr val="000000"/>
                  </a:solidFill>
                  <a:latin typeface="+mj-ea"/>
                  <a:ea typeface="+mj-ea"/>
                </a:rPr>
                <a:t>("</a:t>
              </a:r>
              <a:r>
                <a:rPr lang="en-US" altLang="ko-KR" sz="1200" kern="0" dirty="0" err="1">
                  <a:solidFill>
                    <a:srgbClr val="000000"/>
                  </a:solidFill>
                  <a:latin typeface="+mj-ea"/>
                  <a:ea typeface="+mj-ea"/>
                </a:rPr>
                <a:t>Javascript</a:t>
              </a:r>
              <a:r>
                <a:rPr lang="en-US" altLang="ko-KR" sz="1200" kern="0" dirty="0">
                  <a:solidFill>
                    <a:srgbClr val="000000"/>
                  </a:solidFill>
                  <a:latin typeface="+mj-ea"/>
                  <a:ea typeface="+mj-ea"/>
                </a:rPr>
                <a:t>", 30, 200);</a:t>
              </a:r>
              <a:endParaRPr lang="ko-KR" altLang="en-US" sz="1200" kern="0" dirty="0">
                <a:solidFill>
                  <a:srgbClr val="000000"/>
                </a:solidFill>
                <a:latin typeface="+mj-ea"/>
                <a:ea typeface="+mj-ea"/>
              </a:endParaRPr>
            </a:p>
          </p:txBody>
        </p:sp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65752" y="4631240"/>
              <a:ext cx="1997093" cy="5259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006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 smtClean="0"/>
              <a:t>예제 </a:t>
            </a:r>
            <a:r>
              <a:rPr lang="en-US" altLang="ko-KR" dirty="0" smtClean="0"/>
              <a:t>11-8 </a:t>
            </a:r>
            <a:r>
              <a:rPr lang="ko-KR" altLang="en-US" dirty="0" smtClean="0"/>
              <a:t>텍스트</a:t>
            </a:r>
            <a:r>
              <a:rPr lang="en-US" altLang="ko-KR" dirty="0" smtClean="0"/>
              <a:t> </a:t>
            </a:r>
            <a:r>
              <a:rPr lang="ko-KR" altLang="en-US" dirty="0" smtClean="0"/>
              <a:t>그리기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27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738193" y="1340768"/>
            <a:ext cx="3785829" cy="542456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50" dirty="0"/>
              <a:t>&lt;!DOCTYPE html&gt;</a:t>
            </a:r>
          </a:p>
          <a:p>
            <a:pPr defTabSz="180000"/>
            <a:r>
              <a:rPr lang="en-US" altLang="ko-KR" sz="1050" dirty="0"/>
              <a:t>&lt;html&gt;</a:t>
            </a:r>
          </a:p>
          <a:p>
            <a:pPr defTabSz="180000"/>
            <a:r>
              <a:rPr lang="en-US" altLang="ko-KR" sz="1050" dirty="0"/>
              <a:t>&lt;head&gt;&lt;title</a:t>
            </a:r>
            <a:r>
              <a:rPr lang="en-US" altLang="ko-KR" sz="1050" dirty="0" smtClean="0"/>
              <a:t>&gt;</a:t>
            </a:r>
            <a:r>
              <a:rPr lang="ko-KR" altLang="en-US" sz="1050" dirty="0" smtClean="0"/>
              <a:t>텍스트 그리기</a:t>
            </a:r>
            <a:r>
              <a:rPr lang="en-US" altLang="ko-KR" sz="1050" dirty="0" smtClean="0"/>
              <a:t>&lt;/</a:t>
            </a:r>
            <a:r>
              <a:rPr lang="en-US" altLang="ko-KR" sz="1050" dirty="0"/>
              <a:t>title&gt;&lt;/head&gt;</a:t>
            </a:r>
          </a:p>
          <a:p>
            <a:pPr defTabSz="180000"/>
            <a:r>
              <a:rPr lang="en-US" altLang="ko-KR" sz="1050" dirty="0"/>
              <a:t>&lt;body&gt;</a:t>
            </a:r>
          </a:p>
          <a:p>
            <a:pPr defTabSz="180000"/>
            <a:r>
              <a:rPr lang="en-US" altLang="ko-KR" sz="1050" dirty="0"/>
              <a:t>&lt;h3</a:t>
            </a:r>
            <a:r>
              <a:rPr lang="en-US" altLang="ko-KR" sz="1050" dirty="0" smtClean="0"/>
              <a:t>&gt;</a:t>
            </a:r>
            <a:r>
              <a:rPr lang="ko-KR" altLang="en-US" sz="1050" dirty="0" smtClean="0"/>
              <a:t>텍스트 그리기</a:t>
            </a:r>
            <a:r>
              <a:rPr lang="en-US" altLang="ko-KR" sz="1050" dirty="0" smtClean="0"/>
              <a:t>&lt;/</a:t>
            </a:r>
            <a:r>
              <a:rPr lang="en-US" altLang="ko-KR" sz="1050" dirty="0"/>
              <a:t>h3&gt;</a:t>
            </a:r>
          </a:p>
          <a:p>
            <a:pPr defTabSz="180000"/>
            <a:r>
              <a:rPr lang="en-US" altLang="ko-KR" sz="1050" dirty="0"/>
              <a:t>&lt;</a:t>
            </a:r>
            <a:r>
              <a:rPr lang="en-US" altLang="ko-KR" sz="1050" dirty="0" err="1"/>
              <a:t>hr</a:t>
            </a:r>
            <a:r>
              <a:rPr lang="en-US" altLang="ko-KR" sz="1050" dirty="0"/>
              <a:t>&gt;</a:t>
            </a:r>
          </a:p>
          <a:p>
            <a:pPr defTabSz="180000"/>
            <a:r>
              <a:rPr lang="en-US" altLang="ko-KR" sz="1050" dirty="0"/>
              <a:t>&lt;canvas id="</a:t>
            </a:r>
            <a:r>
              <a:rPr lang="en-US" altLang="ko-KR" sz="1050" dirty="0" err="1"/>
              <a:t>myCanvas</a:t>
            </a:r>
            <a:r>
              <a:rPr lang="en-US" altLang="ko-KR" sz="1050" dirty="0"/>
              <a:t>" style="</a:t>
            </a:r>
            <a:r>
              <a:rPr lang="en-US" altLang="ko-KR" sz="1050" dirty="0" err="1"/>
              <a:t>background-color:beige</a:t>
            </a:r>
            <a:r>
              <a:rPr lang="en-US" altLang="ko-KR" sz="1050" dirty="0"/>
              <a:t>"</a:t>
            </a:r>
          </a:p>
          <a:p>
            <a:pPr defTabSz="180000"/>
            <a:r>
              <a:rPr lang="en-US" altLang="ko-KR" sz="1050" dirty="0"/>
              <a:t>	</a:t>
            </a:r>
            <a:r>
              <a:rPr lang="en-US" altLang="ko-KR" sz="1050" dirty="0" smtClean="0"/>
              <a:t> </a:t>
            </a:r>
            <a:r>
              <a:rPr lang="en-US" altLang="ko-KR" sz="1050" dirty="0"/>
              <a:t>width="500" height="400"&gt;&lt;/canvas&gt;</a:t>
            </a:r>
          </a:p>
          <a:p>
            <a:pPr defTabSz="180000"/>
            <a:r>
              <a:rPr lang="en-US" altLang="ko-KR" sz="1050" dirty="0"/>
              <a:t>&lt;script&gt;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var</a:t>
            </a:r>
            <a:r>
              <a:rPr lang="en-US" altLang="ko-KR" sz="1050" dirty="0" smtClean="0"/>
              <a:t> </a:t>
            </a:r>
            <a:r>
              <a:rPr lang="en-US" altLang="ko-KR" sz="1050" dirty="0"/>
              <a:t>canvas = </a:t>
            </a:r>
            <a:r>
              <a:rPr lang="en-US" altLang="ko-KR" sz="1050" dirty="0" err="1"/>
              <a:t>document.getElementById</a:t>
            </a:r>
            <a:r>
              <a:rPr lang="en-US" altLang="ko-KR" sz="1050" dirty="0"/>
              <a:t>("</a:t>
            </a:r>
            <a:r>
              <a:rPr lang="en-US" altLang="ko-KR" sz="1050" dirty="0" err="1"/>
              <a:t>myCanvas</a:t>
            </a:r>
            <a:r>
              <a:rPr lang="en-US" altLang="ko-KR" sz="1050" dirty="0"/>
              <a:t>");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var</a:t>
            </a:r>
            <a:r>
              <a:rPr lang="en-US" altLang="ko-KR" sz="1050" dirty="0" smtClean="0"/>
              <a:t> </a:t>
            </a:r>
            <a:r>
              <a:rPr lang="en-US" altLang="ko-KR" sz="1050" dirty="0"/>
              <a:t>context = </a:t>
            </a:r>
            <a:r>
              <a:rPr lang="en-US" altLang="ko-KR" sz="1050" dirty="0" err="1"/>
              <a:t>canvas.getContext</a:t>
            </a:r>
            <a:r>
              <a:rPr lang="en-US" altLang="ko-KR" sz="1050" dirty="0"/>
              <a:t>("2d");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context.strokeStyle</a:t>
            </a:r>
            <a:r>
              <a:rPr lang="en-US" altLang="ko-KR" sz="1050" dirty="0" smtClean="0"/>
              <a:t> </a:t>
            </a:r>
            <a:r>
              <a:rPr lang="en-US" altLang="ko-KR" sz="1050" dirty="0"/>
              <a:t>= "blue";</a:t>
            </a:r>
          </a:p>
          <a:p>
            <a:pPr defTabSz="180000"/>
            <a:r>
              <a:rPr lang="ko-KR" altLang="en-US" sz="1050" dirty="0"/>
              <a:t>    </a:t>
            </a:r>
          </a:p>
          <a:p>
            <a:pPr defTabSz="180000"/>
            <a:r>
              <a:rPr lang="en-US" altLang="ko-KR" sz="1050" dirty="0" smtClean="0"/>
              <a:t>	// font </a:t>
            </a:r>
            <a:r>
              <a:rPr lang="ko-KR" altLang="en-US" sz="1050" dirty="0" err="1" smtClean="0"/>
              <a:t>프로퍼티로</a:t>
            </a:r>
            <a:r>
              <a:rPr lang="ko-KR" altLang="en-US" sz="1050" dirty="0" smtClean="0"/>
              <a:t> </a:t>
            </a:r>
            <a:r>
              <a:rPr lang="ko-KR" altLang="en-US" sz="1050" dirty="0"/>
              <a:t>다양한 크기와 서체 활용</a:t>
            </a:r>
          </a:p>
          <a:p>
            <a:pPr defTabSz="180000"/>
            <a:r>
              <a:rPr lang="en-US" altLang="ko-KR" sz="1050" dirty="0" smtClean="0"/>
              <a:t>	for(</a:t>
            </a:r>
            <a:r>
              <a:rPr lang="en-US" altLang="ko-KR" sz="1050" dirty="0" err="1" smtClean="0"/>
              <a:t>var</a:t>
            </a:r>
            <a:r>
              <a:rPr lang="en-US" altLang="ko-KR" sz="1050" dirty="0" smtClean="0"/>
              <a:t> </a:t>
            </a:r>
            <a:r>
              <a:rPr lang="en-US" altLang="ko-KR" sz="1050" dirty="0" err="1"/>
              <a:t>i</a:t>
            </a:r>
            <a:r>
              <a:rPr lang="en-US" altLang="ko-KR" sz="1050" dirty="0"/>
              <a:t>=0; </a:t>
            </a:r>
            <a:r>
              <a:rPr lang="en-US" altLang="ko-KR" sz="1050" dirty="0" err="1"/>
              <a:t>i</a:t>
            </a:r>
            <a:r>
              <a:rPr lang="en-US" altLang="ko-KR" sz="1050" dirty="0"/>
              <a:t>&lt;4; </a:t>
            </a:r>
            <a:r>
              <a:rPr lang="en-US" altLang="ko-KR" sz="1050" dirty="0" err="1"/>
              <a:t>i</a:t>
            </a:r>
            <a:r>
              <a:rPr lang="en-US" altLang="ko-KR" sz="1050" dirty="0"/>
              <a:t>++) {</a:t>
            </a:r>
          </a:p>
          <a:p>
            <a:pPr defTabSz="180000"/>
            <a:r>
              <a:rPr lang="en-US" altLang="ko-KR" sz="1050" dirty="0" smtClean="0"/>
              <a:t>		</a:t>
            </a:r>
            <a:r>
              <a:rPr lang="en-US" altLang="ko-KR" sz="1050" b="1" dirty="0" err="1" smtClean="0"/>
              <a:t>context.font</a:t>
            </a:r>
            <a:r>
              <a:rPr lang="en-US" altLang="ko-KR" sz="1050" b="1" dirty="0" smtClean="0"/>
              <a:t> </a:t>
            </a:r>
            <a:r>
              <a:rPr lang="en-US" altLang="ko-KR" sz="1050" b="1" dirty="0"/>
              <a:t>= (10 + </a:t>
            </a:r>
            <a:r>
              <a:rPr lang="en-US" altLang="ko-KR" sz="1050" b="1" dirty="0" err="1"/>
              <a:t>i</a:t>
            </a:r>
            <a:r>
              <a:rPr lang="en-US" altLang="ko-KR" sz="1050" b="1" dirty="0"/>
              <a:t>*10) + "</a:t>
            </a:r>
            <a:r>
              <a:rPr lang="en-US" altLang="ko-KR" sz="1050" b="1" dirty="0" err="1"/>
              <a:t>px</a:t>
            </a:r>
            <a:r>
              <a:rPr lang="en-US" altLang="ko-KR" sz="1050" b="1" dirty="0"/>
              <a:t> forte";</a:t>
            </a:r>
          </a:p>
          <a:p>
            <a:pPr defTabSz="180000"/>
            <a:r>
              <a:rPr lang="en-US" altLang="ko-KR" sz="1050" dirty="0" smtClean="0"/>
              <a:t>		</a:t>
            </a:r>
            <a:r>
              <a:rPr lang="en-US" altLang="ko-KR" sz="1050" dirty="0" err="1" smtClean="0"/>
              <a:t>context.strokeText</a:t>
            </a:r>
            <a:r>
              <a:rPr lang="en-US" altLang="ko-KR" sz="1050" dirty="0"/>
              <a:t>("</a:t>
            </a:r>
            <a:r>
              <a:rPr lang="en-US" altLang="ko-KR" sz="1050" dirty="0" err="1"/>
              <a:t>Javascript</a:t>
            </a:r>
            <a:r>
              <a:rPr lang="en-US" altLang="ko-KR" sz="1050" dirty="0"/>
              <a:t> </a:t>
            </a:r>
            <a:r>
              <a:rPr lang="ko-KR" altLang="en-US" sz="1050" dirty="0" err="1"/>
              <a:t>재밌다</a:t>
            </a:r>
            <a:r>
              <a:rPr lang="en-US" altLang="ko-KR" sz="1050" dirty="0"/>
              <a:t>.", </a:t>
            </a:r>
            <a:r>
              <a:rPr lang="en-US" altLang="ko-KR" sz="1050" dirty="0" smtClean="0"/>
              <a:t>10</a:t>
            </a:r>
            <a:r>
              <a:rPr lang="en-US" altLang="ko-KR" sz="1050" dirty="0"/>
              <a:t>, 30+i*50);</a:t>
            </a:r>
          </a:p>
          <a:p>
            <a:pPr defTabSz="180000"/>
            <a:r>
              <a:rPr lang="en-US" altLang="ko-KR" sz="1050" dirty="0" smtClean="0"/>
              <a:t>	}</a:t>
            </a:r>
            <a:endParaRPr lang="en-US" altLang="ko-KR" sz="1050" dirty="0"/>
          </a:p>
          <a:p>
            <a:pPr defTabSz="180000"/>
            <a:r>
              <a:rPr lang="ko-KR" altLang="en-US" sz="1050" dirty="0"/>
              <a:t>    </a:t>
            </a:r>
          </a:p>
          <a:p>
            <a:pPr defTabSz="180000"/>
            <a:r>
              <a:rPr lang="en-US" altLang="ko-KR" sz="1050" dirty="0" smtClean="0"/>
              <a:t>	// </a:t>
            </a:r>
            <a:r>
              <a:rPr lang="ko-KR" altLang="en-US" sz="1050" dirty="0" smtClean="0"/>
              <a:t>텍스트 외곽선만 그리기</a:t>
            </a:r>
            <a:endParaRPr lang="en-US" altLang="ko-KR" sz="1050" dirty="0" smtClean="0"/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b="1" dirty="0" err="1" smtClean="0"/>
              <a:t>context.font</a:t>
            </a:r>
            <a:r>
              <a:rPr lang="en-US" altLang="ko-KR" sz="1050" b="1" dirty="0" smtClean="0"/>
              <a:t> </a:t>
            </a:r>
            <a:r>
              <a:rPr lang="en-US" altLang="ko-KR" sz="1050" b="1" dirty="0"/>
              <a:t>= "italic 50px forte";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context.strokeStyle</a:t>
            </a:r>
            <a:r>
              <a:rPr lang="en-US" altLang="ko-KR" sz="1050" dirty="0" smtClean="0"/>
              <a:t> </a:t>
            </a:r>
            <a:r>
              <a:rPr lang="en-US" altLang="ko-KR" sz="1050" dirty="0"/>
              <a:t>= "magenta";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context.lineWidth</a:t>
            </a:r>
            <a:r>
              <a:rPr lang="en-US" altLang="ko-KR" sz="1050" dirty="0" smtClean="0"/>
              <a:t> </a:t>
            </a:r>
            <a:r>
              <a:rPr lang="en-US" altLang="ko-KR" sz="1050" dirty="0"/>
              <a:t>= 3;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b="1" dirty="0" err="1" smtClean="0"/>
              <a:t>context.textAlign</a:t>
            </a:r>
            <a:r>
              <a:rPr lang="en-US" altLang="ko-KR" sz="1050" b="1" dirty="0" smtClean="0"/>
              <a:t> </a:t>
            </a:r>
            <a:r>
              <a:rPr lang="en-US" altLang="ko-KR" sz="1050" b="1" dirty="0"/>
              <a:t>= "left";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b="1" dirty="0" err="1" smtClean="0"/>
              <a:t>context.strokeText</a:t>
            </a:r>
            <a:r>
              <a:rPr lang="en-US" altLang="ko-KR" sz="1050" dirty="0"/>
              <a:t>("</a:t>
            </a:r>
            <a:r>
              <a:rPr lang="en-US" altLang="ko-KR" sz="1050" dirty="0" err="1"/>
              <a:t>Javascript</a:t>
            </a:r>
            <a:r>
              <a:rPr lang="en-US" altLang="ko-KR" sz="1050" dirty="0"/>
              <a:t> </a:t>
            </a:r>
            <a:r>
              <a:rPr lang="ko-KR" altLang="en-US" sz="1050" dirty="0" err="1"/>
              <a:t>재밌다</a:t>
            </a:r>
            <a:r>
              <a:rPr lang="en-US" altLang="ko-KR" sz="1050" dirty="0"/>
              <a:t>.", 50, 250</a:t>
            </a:r>
            <a:r>
              <a:rPr lang="en-US" altLang="ko-KR" sz="1050" dirty="0" smtClean="0"/>
              <a:t>);</a:t>
            </a:r>
            <a:endParaRPr lang="ko-KR" altLang="en-US" sz="1050" dirty="0"/>
          </a:p>
          <a:p>
            <a:pPr defTabSz="180000"/>
            <a:endParaRPr lang="ko-KR" altLang="en-US" sz="1050" dirty="0"/>
          </a:p>
          <a:p>
            <a:pPr defTabSz="180000"/>
            <a:r>
              <a:rPr lang="en-US" altLang="ko-KR" sz="1050" dirty="0" smtClean="0"/>
              <a:t>	// </a:t>
            </a:r>
            <a:r>
              <a:rPr lang="ko-KR" altLang="en-US" sz="1050" dirty="0" smtClean="0"/>
              <a:t>텍스트 채워 그리기</a:t>
            </a:r>
            <a:endParaRPr lang="en-US" altLang="ko-KR" sz="1050" dirty="0" smtClean="0"/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context.fillStyle</a:t>
            </a:r>
            <a:r>
              <a:rPr lang="en-US" altLang="ko-KR" sz="1050" dirty="0" smtClean="0"/>
              <a:t> </a:t>
            </a:r>
            <a:r>
              <a:rPr lang="en-US" altLang="ko-KR" sz="1050" dirty="0"/>
              <a:t>= "green";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b="1" dirty="0" err="1" smtClean="0"/>
              <a:t>context.textAlign</a:t>
            </a:r>
            <a:r>
              <a:rPr lang="en-US" altLang="ko-KR" sz="1050" b="1" dirty="0" smtClean="0"/>
              <a:t> </a:t>
            </a:r>
            <a:r>
              <a:rPr lang="en-US" altLang="ko-KR" sz="1050" b="1" dirty="0"/>
              <a:t>= "right";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b="1" dirty="0" err="1" smtClean="0"/>
              <a:t>context.fillText</a:t>
            </a:r>
            <a:r>
              <a:rPr lang="en-US" altLang="ko-KR" sz="1050" dirty="0"/>
              <a:t>("</a:t>
            </a:r>
            <a:r>
              <a:rPr lang="en-US" altLang="ko-KR" sz="1050" dirty="0" err="1"/>
              <a:t>Javascript</a:t>
            </a:r>
            <a:r>
              <a:rPr lang="en-US" altLang="ko-KR" sz="1050" dirty="0"/>
              <a:t> </a:t>
            </a:r>
            <a:r>
              <a:rPr lang="ko-KR" altLang="en-US" sz="1050" dirty="0" err="1"/>
              <a:t>재밌다</a:t>
            </a:r>
            <a:r>
              <a:rPr lang="en-US" altLang="ko-KR" sz="1050" dirty="0"/>
              <a:t>.", 490, 300</a:t>
            </a:r>
            <a:r>
              <a:rPr lang="en-US" altLang="ko-KR" sz="1050" dirty="0" smtClean="0"/>
              <a:t>);</a:t>
            </a:r>
            <a:endParaRPr lang="ko-KR" altLang="en-US" sz="1050" dirty="0"/>
          </a:p>
          <a:p>
            <a:pPr defTabSz="180000"/>
            <a:r>
              <a:rPr lang="en-US" altLang="ko-KR" sz="1050" dirty="0" smtClean="0"/>
              <a:t>&lt;/</a:t>
            </a:r>
            <a:r>
              <a:rPr lang="en-US" altLang="ko-KR" sz="1050" dirty="0"/>
              <a:t>script&gt; </a:t>
            </a:r>
          </a:p>
          <a:p>
            <a:pPr defTabSz="180000"/>
            <a:r>
              <a:rPr lang="en-US" altLang="ko-KR" sz="1050" dirty="0"/>
              <a:t>&lt;/body</a:t>
            </a:r>
            <a:r>
              <a:rPr lang="en-US" altLang="ko-KR" sz="1050" dirty="0" smtClean="0"/>
              <a:t>&gt;</a:t>
            </a:r>
          </a:p>
          <a:p>
            <a:pPr defTabSz="180000"/>
            <a:r>
              <a:rPr lang="en-US" altLang="ko-KR" sz="1050" dirty="0" smtClean="0"/>
              <a:t>&lt;/</a:t>
            </a:r>
            <a:r>
              <a:rPr lang="en-US" altLang="ko-KR" sz="1050" dirty="0"/>
              <a:t>html&gt;</a:t>
            </a:r>
            <a:endParaRPr lang="ko-KR" altLang="en-US" sz="1050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454" y="1916832"/>
            <a:ext cx="3662543" cy="4016070"/>
          </a:xfrm>
          <a:prstGeom prst="rect">
            <a:avLst/>
          </a:prstGeom>
        </p:spPr>
      </p:pic>
      <p:cxnSp>
        <p:nvCxnSpPr>
          <p:cNvPr id="7" name="직선 연결선 6"/>
          <p:cNvCxnSpPr/>
          <p:nvPr/>
        </p:nvCxnSpPr>
        <p:spPr>
          <a:xfrm>
            <a:off x="4959560" y="3264017"/>
            <a:ext cx="5040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 flipV="1">
            <a:off x="5211588" y="3181849"/>
            <a:ext cx="0" cy="2058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721427" y="2969897"/>
            <a:ext cx="6174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>
                <a:solidFill>
                  <a:srgbClr val="C00000"/>
                </a:solidFill>
              </a:rPr>
              <a:t>(10, 30)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cxnSp>
        <p:nvCxnSpPr>
          <p:cNvPr id="17" name="직선 연결선 16"/>
          <p:cNvCxnSpPr/>
          <p:nvPr/>
        </p:nvCxnSpPr>
        <p:spPr>
          <a:xfrm>
            <a:off x="5268272" y="4859576"/>
            <a:ext cx="5040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 flipV="1">
            <a:off x="5520300" y="4437112"/>
            <a:ext cx="0" cy="533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863249" y="4901098"/>
            <a:ext cx="7168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>
                <a:solidFill>
                  <a:srgbClr val="C00000"/>
                </a:solidFill>
              </a:rPr>
              <a:t>(50, 250)</a:t>
            </a:r>
          </a:p>
          <a:p>
            <a:r>
              <a:rPr lang="en-US" altLang="ko-KR" sz="1000" dirty="0" smtClean="0">
                <a:solidFill>
                  <a:srgbClr val="C00000"/>
                </a:solidFill>
              </a:rPr>
              <a:t> left </a:t>
            </a:r>
            <a:r>
              <a:rPr lang="ko-KR" altLang="en-US" sz="1000" dirty="0" smtClean="0">
                <a:solidFill>
                  <a:srgbClr val="C00000"/>
                </a:solidFill>
              </a:rPr>
              <a:t>정렬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8407573" y="5189130"/>
            <a:ext cx="5040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 flipV="1">
            <a:off x="8659601" y="4808770"/>
            <a:ext cx="0" cy="533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8138269" y="5333146"/>
            <a:ext cx="8034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>
                <a:solidFill>
                  <a:srgbClr val="C00000"/>
                </a:solidFill>
              </a:rPr>
              <a:t>(490, 300)</a:t>
            </a:r>
          </a:p>
          <a:p>
            <a:r>
              <a:rPr lang="en-US" altLang="ko-KR" sz="1000" dirty="0" smtClean="0">
                <a:solidFill>
                  <a:srgbClr val="C00000"/>
                </a:solidFill>
              </a:rPr>
              <a:t> right </a:t>
            </a:r>
            <a:r>
              <a:rPr lang="ko-KR" altLang="en-US" sz="1000" dirty="0" smtClean="0">
                <a:solidFill>
                  <a:srgbClr val="C00000"/>
                </a:solidFill>
              </a:rPr>
              <a:t>정렬</a:t>
            </a:r>
            <a:endParaRPr lang="ko-KR" altLang="en-US" sz="1000" dirty="0">
              <a:solidFill>
                <a:srgbClr val="C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940152" y="2852936"/>
            <a:ext cx="1168643" cy="272415"/>
          </a:xfrm>
          <a:prstGeom prst="wedgeRoundRectCallout">
            <a:avLst>
              <a:gd name="adj1" fmla="val -56814"/>
              <a:gd name="adj2" fmla="val 7597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디폴트 </a:t>
            </a:r>
            <a:r>
              <a:rPr lang="en-US" altLang="ko-KR" sz="1000" dirty="0" smtClean="0"/>
              <a:t> left </a:t>
            </a:r>
            <a:r>
              <a:rPr lang="ko-KR" altLang="en-US" sz="1000" dirty="0" smtClean="0"/>
              <a:t>정렬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626045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이미지 그리기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이미지 객체 생성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파일에서 읽은 이미지를 담을 객체 필요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r>
              <a:rPr lang="ko-KR" altLang="en-US" dirty="0" smtClean="0"/>
              <a:t>이미지 그리는 과정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이미지 로딩과 </a:t>
            </a:r>
            <a:r>
              <a:rPr lang="en-US" altLang="ko-KR" dirty="0" err="1" smtClean="0"/>
              <a:t>onload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이미지 파일의 로딩이 완료된 후 이미지를 그린다</a:t>
            </a:r>
            <a:r>
              <a:rPr lang="en-US" altLang="ko-KR" dirty="0" smtClean="0"/>
              <a:t>.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1"/>
            <a:r>
              <a:rPr lang="ko-KR" altLang="en-US" dirty="0" smtClean="0"/>
              <a:t>이미지 그리기</a:t>
            </a:r>
            <a:endParaRPr lang="en-US" altLang="ko-KR" dirty="0" smtClean="0"/>
          </a:p>
          <a:p>
            <a:pPr lvl="2"/>
            <a:r>
              <a:rPr lang="ko-KR" altLang="en-US" dirty="0" err="1"/>
              <a:t>컨텍스트</a:t>
            </a:r>
            <a:r>
              <a:rPr lang="ko-KR" altLang="en-US" dirty="0"/>
              <a:t> 객체의 </a:t>
            </a:r>
            <a:r>
              <a:rPr lang="en-US" altLang="ko-KR" dirty="0" err="1"/>
              <a:t>drawImage</a:t>
            </a:r>
            <a:r>
              <a:rPr lang="en-US" altLang="ko-KR" dirty="0"/>
              <a:t>()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이용</a:t>
            </a:r>
            <a:endParaRPr lang="ko-KR" altLang="en-US" dirty="0"/>
          </a:p>
          <a:p>
            <a:pPr lvl="2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28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331640" y="2132856"/>
            <a:ext cx="2292615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img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new Image();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331640" y="3789040"/>
            <a:ext cx="6691255" cy="9541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marL="1905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1  </a:t>
            </a:r>
            <a:r>
              <a:rPr lang="en-US" altLang="ko-KR" sz="1400" b="1" kern="0" dirty="0" err="1" smtClean="0">
                <a:solidFill>
                  <a:srgbClr val="000000"/>
                </a:solidFill>
                <a:latin typeface="+mj-ea"/>
                <a:ea typeface="+mj-ea"/>
              </a:rPr>
              <a:t>img.onload</a:t>
            </a:r>
            <a:r>
              <a:rPr lang="en-US" altLang="ko-KR" sz="1400" b="1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 function () { 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2 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... // </a:t>
            </a:r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img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객체에 </a:t>
            </a:r>
            <a:r>
              <a:rPr lang="ko-KR" altLang="en-US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로드된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이미지를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그린다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. 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3  }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4  </a:t>
            </a:r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img.src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 "test.png"; //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img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객체에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test.png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파일로부터 이미지의 로딩 시작</a:t>
            </a:r>
          </a:p>
        </p:txBody>
      </p:sp>
    </p:spTree>
    <p:extLst>
      <p:ext uri="{BB962C8B-B14F-4D97-AF65-F5344CB8AC3E}">
        <p14:creationId xmlns:p14="http://schemas.microsoft.com/office/powerpoint/2010/main" val="1131996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drawImage()</a:t>
            </a:r>
            <a:r>
              <a:rPr lang="ko-KR" altLang="en-US" smtClean="0"/>
              <a:t>로 이미지 그리기 사례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/>
            <a:r>
              <a:rPr lang="en-US" altLang="ko-KR" sz="1800" dirty="0" smtClean="0"/>
              <a:t>(20, 20) </a:t>
            </a:r>
            <a:r>
              <a:rPr lang="ko-KR" altLang="en-US" sz="1800" dirty="0" smtClean="0"/>
              <a:t>위치에 원본 크기로 그리기</a:t>
            </a:r>
          </a:p>
          <a:p>
            <a:pPr lvl="0"/>
            <a:endParaRPr lang="en-US" altLang="ko-KR" sz="1800" dirty="0" smtClean="0"/>
          </a:p>
          <a:p>
            <a:endParaRPr lang="en-US" altLang="ko-KR" sz="1800" dirty="0" smtClean="0"/>
          </a:p>
          <a:p>
            <a:endParaRPr lang="en-US" altLang="ko-KR" sz="1800" dirty="0" smtClean="0"/>
          </a:p>
          <a:p>
            <a:pPr lvl="0"/>
            <a:r>
              <a:rPr lang="en-US" altLang="ko-KR" sz="1800" dirty="0" smtClean="0"/>
              <a:t>(20, 20) </a:t>
            </a:r>
            <a:r>
              <a:rPr lang="ko-KR" altLang="en-US" sz="1800" dirty="0" smtClean="0"/>
              <a:t>위치에 </a:t>
            </a:r>
            <a:r>
              <a:rPr lang="en-US" altLang="ko-KR" sz="1800" dirty="0" smtClean="0"/>
              <a:t>100×200 </a:t>
            </a:r>
            <a:r>
              <a:rPr lang="ko-KR" altLang="en-US" sz="1800" dirty="0" smtClean="0"/>
              <a:t>크기로 그리기</a:t>
            </a:r>
          </a:p>
          <a:p>
            <a:endParaRPr lang="en-US" altLang="ko-KR" sz="1800" dirty="0" smtClean="0"/>
          </a:p>
          <a:p>
            <a:pPr lvl="0"/>
            <a:endParaRPr lang="en-US" altLang="ko-KR" sz="1800" dirty="0" smtClean="0"/>
          </a:p>
          <a:p>
            <a:pPr lvl="0"/>
            <a:endParaRPr lang="en-US" altLang="ko-KR" sz="1800" dirty="0"/>
          </a:p>
          <a:p>
            <a:pPr lvl="0"/>
            <a:r>
              <a:rPr lang="ko-KR" altLang="en-US" sz="1800" dirty="0" smtClean="0"/>
              <a:t>캔버스에 꽉 차게 이미지 그리기</a:t>
            </a:r>
            <a:endParaRPr lang="en-US" altLang="ko-KR" sz="1800" dirty="0" smtClean="0"/>
          </a:p>
          <a:p>
            <a:pPr lvl="0"/>
            <a:endParaRPr lang="en-US" altLang="ko-KR" sz="1800" dirty="0"/>
          </a:p>
          <a:p>
            <a:pPr lvl="0"/>
            <a:endParaRPr lang="en-US" altLang="ko-KR" sz="1800" dirty="0" smtClean="0"/>
          </a:p>
          <a:p>
            <a:pPr lvl="0"/>
            <a:endParaRPr lang="en-US" altLang="ko-KR" sz="1800" dirty="0"/>
          </a:p>
          <a:p>
            <a:pPr lvl="0"/>
            <a:endParaRPr lang="ko-KR" altLang="en-US" sz="1800" dirty="0" smtClean="0"/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29</a:t>
            </a:fld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1043608" y="1718348"/>
            <a:ext cx="2932854" cy="10156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marL="190500" defTabSz="180000" fontAlgn="base" latinLnBrk="0"/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img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= new Image();</a:t>
            </a:r>
            <a:endParaRPr lang="ko-KR" altLang="en-US" sz="12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img.onload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= function () { </a:t>
            </a:r>
            <a:endParaRPr lang="ko-KR" altLang="en-US" sz="12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200" b="1" kern="0" dirty="0" err="1">
                <a:solidFill>
                  <a:srgbClr val="000000"/>
                </a:solidFill>
                <a:latin typeface="+mj-ea"/>
                <a:ea typeface="+mj-ea"/>
              </a:rPr>
              <a:t>context.drawImage</a:t>
            </a:r>
            <a:r>
              <a:rPr lang="en-US" altLang="ko-KR" sz="1200" b="1" kern="0" dirty="0">
                <a:solidFill>
                  <a:srgbClr val="000000"/>
                </a:solidFill>
                <a:latin typeface="+mj-ea"/>
                <a:ea typeface="+mj-ea"/>
              </a:rPr>
              <a:t>(</a:t>
            </a:r>
            <a:r>
              <a:rPr lang="en-US" altLang="ko-KR" sz="1200" b="1" kern="0" dirty="0" err="1">
                <a:solidFill>
                  <a:srgbClr val="000000"/>
                </a:solidFill>
                <a:latin typeface="+mj-ea"/>
                <a:ea typeface="+mj-ea"/>
              </a:rPr>
              <a:t>img</a:t>
            </a:r>
            <a:r>
              <a:rPr lang="en-US" altLang="ko-KR" sz="1200" b="1" kern="0" dirty="0">
                <a:solidFill>
                  <a:srgbClr val="000000"/>
                </a:solidFill>
                <a:latin typeface="+mj-ea"/>
                <a:ea typeface="+mj-ea"/>
              </a:rPr>
              <a:t>, 20, 20</a:t>
            </a:r>
            <a:r>
              <a:rPr lang="en-US" altLang="ko-KR" sz="1200" b="1" kern="0" dirty="0" smtClean="0">
                <a:solidFill>
                  <a:srgbClr val="000000"/>
                </a:solidFill>
                <a:latin typeface="+mj-ea"/>
                <a:ea typeface="+mj-ea"/>
              </a:rPr>
              <a:t>);</a:t>
            </a:r>
          </a:p>
          <a:p>
            <a:pPr marL="190500" defTabSz="180000" fontAlgn="base" latinLnBrk="0"/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}</a:t>
            </a:r>
            <a:endParaRPr lang="ko-KR" altLang="en-US" sz="12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img.src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= "test.png"; </a:t>
            </a:r>
            <a:endParaRPr lang="ko-KR" altLang="en-US" sz="12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042340" y="3166059"/>
            <a:ext cx="3715120" cy="10156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marL="190500" defTabSz="180000" fontAlgn="base" latinLnBrk="0"/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img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= new Image();</a:t>
            </a:r>
            <a:endParaRPr lang="ko-KR" altLang="en-US" sz="12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img.onload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= function () 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{</a:t>
            </a:r>
            <a:endParaRPr lang="ko-KR" altLang="en-US" sz="12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200" b="1" kern="0" dirty="0" err="1">
                <a:solidFill>
                  <a:srgbClr val="000000"/>
                </a:solidFill>
                <a:latin typeface="+mj-ea"/>
                <a:ea typeface="+mj-ea"/>
              </a:rPr>
              <a:t>context.drawImage</a:t>
            </a:r>
            <a:r>
              <a:rPr lang="en-US" altLang="ko-KR" sz="1200" b="1" kern="0" dirty="0">
                <a:solidFill>
                  <a:srgbClr val="000000"/>
                </a:solidFill>
                <a:latin typeface="+mj-ea"/>
                <a:ea typeface="+mj-ea"/>
              </a:rPr>
              <a:t>(</a:t>
            </a:r>
            <a:r>
              <a:rPr lang="en-US" altLang="ko-KR" sz="1200" b="1" kern="0" dirty="0" err="1">
                <a:solidFill>
                  <a:srgbClr val="000000"/>
                </a:solidFill>
                <a:latin typeface="+mj-ea"/>
                <a:ea typeface="+mj-ea"/>
              </a:rPr>
              <a:t>img</a:t>
            </a:r>
            <a:r>
              <a:rPr lang="en-US" altLang="ko-KR" sz="1200" b="1" kern="0" dirty="0">
                <a:solidFill>
                  <a:srgbClr val="000000"/>
                </a:solidFill>
                <a:latin typeface="+mj-ea"/>
                <a:ea typeface="+mj-ea"/>
              </a:rPr>
              <a:t>, 20, 20, 100, 200); </a:t>
            </a:r>
            <a:endParaRPr lang="ko-KR" altLang="en-US" sz="1200" b="1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}</a:t>
            </a:r>
            <a:endParaRPr lang="ko-KR" altLang="en-US" sz="12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img.src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= "test.png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";</a:t>
            </a:r>
            <a:endParaRPr lang="ko-KR" altLang="en-US" sz="12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042340" y="4653136"/>
            <a:ext cx="4880503" cy="10156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marL="190500" defTabSz="180000" fontAlgn="base" latinLnBrk="0"/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img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= new Image();</a:t>
            </a:r>
          </a:p>
          <a:p>
            <a:pPr marL="190500" defTabSz="180000" fontAlgn="base" latinLnBrk="0"/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img.onload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= function () 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{</a:t>
            </a:r>
          </a:p>
          <a:p>
            <a:pPr marL="190500" defTabSz="180000" fontAlgn="base" latinLnBrk="0"/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200" b="1" kern="0" dirty="0" err="1">
                <a:solidFill>
                  <a:srgbClr val="000000"/>
                </a:solidFill>
                <a:latin typeface="+mj-ea"/>
                <a:ea typeface="+mj-ea"/>
              </a:rPr>
              <a:t>context.drawImage</a:t>
            </a:r>
            <a:r>
              <a:rPr lang="en-US" altLang="ko-KR" sz="1200" b="1" kern="0" dirty="0">
                <a:solidFill>
                  <a:srgbClr val="000000"/>
                </a:solidFill>
                <a:latin typeface="+mj-ea"/>
                <a:ea typeface="+mj-ea"/>
              </a:rPr>
              <a:t>(</a:t>
            </a:r>
            <a:r>
              <a:rPr lang="en-US" altLang="ko-KR" sz="1200" b="1" kern="0" dirty="0" err="1">
                <a:solidFill>
                  <a:srgbClr val="000000"/>
                </a:solidFill>
                <a:latin typeface="+mj-ea"/>
                <a:ea typeface="+mj-ea"/>
              </a:rPr>
              <a:t>img</a:t>
            </a:r>
            <a:r>
              <a:rPr lang="en-US" altLang="ko-KR" sz="1200" b="1" kern="0" dirty="0">
                <a:solidFill>
                  <a:srgbClr val="000000"/>
                </a:solidFill>
                <a:latin typeface="+mj-ea"/>
                <a:ea typeface="+mj-ea"/>
              </a:rPr>
              <a:t>, 0, 0, </a:t>
            </a:r>
            <a:r>
              <a:rPr lang="en-US" altLang="ko-KR" sz="1200" b="1" kern="0" dirty="0" err="1">
                <a:solidFill>
                  <a:srgbClr val="000000"/>
                </a:solidFill>
                <a:latin typeface="+mj-ea"/>
                <a:ea typeface="+mj-ea"/>
              </a:rPr>
              <a:t>canvas.width</a:t>
            </a:r>
            <a:r>
              <a:rPr lang="en-US" altLang="ko-KR" sz="1200" b="1" kern="0" dirty="0">
                <a:solidFill>
                  <a:srgbClr val="000000"/>
                </a:solidFill>
                <a:latin typeface="+mj-ea"/>
                <a:ea typeface="+mj-ea"/>
              </a:rPr>
              <a:t>, </a:t>
            </a:r>
            <a:r>
              <a:rPr lang="en-US" altLang="ko-KR" sz="1200" b="1" kern="0" dirty="0" err="1">
                <a:solidFill>
                  <a:srgbClr val="000000"/>
                </a:solidFill>
                <a:latin typeface="+mj-ea"/>
                <a:ea typeface="+mj-ea"/>
              </a:rPr>
              <a:t>canvas.height</a:t>
            </a:r>
            <a:r>
              <a:rPr lang="en-US" altLang="ko-KR" sz="1200" b="1" kern="0" dirty="0">
                <a:solidFill>
                  <a:srgbClr val="000000"/>
                </a:solidFill>
                <a:latin typeface="+mj-ea"/>
                <a:ea typeface="+mj-ea"/>
              </a:rPr>
              <a:t>);</a:t>
            </a: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}</a:t>
            </a:r>
          </a:p>
          <a:p>
            <a:pPr marL="190500" defTabSz="180000" fontAlgn="base" latinLnBrk="0"/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img.src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= "test.png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";</a:t>
            </a:r>
            <a:endParaRPr lang="ko-KR" altLang="en-US" sz="12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68955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altLang="ko-KR" dirty="0"/>
              <a:t>HTML5</a:t>
            </a:r>
            <a:r>
              <a:rPr lang="ko-KR" altLang="en-US" dirty="0"/>
              <a:t>와 캔버스</a:t>
            </a:r>
          </a:p>
        </p:txBody>
      </p:sp>
      <p:sp>
        <p:nvSpPr>
          <p:cNvPr id="7" name="내용 개체 틀 6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smtClean="0"/>
              <a:t>웹 페이지에 그래픽을 출력하는 기존의 </a:t>
            </a:r>
            <a:r>
              <a:rPr lang="en-US" altLang="ko-KR" dirty="0" smtClean="0"/>
              <a:t>2</a:t>
            </a:r>
            <a:r>
              <a:rPr lang="ko-KR" altLang="en-US" dirty="0" smtClean="0"/>
              <a:t> 방법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사진이나 그림 </a:t>
            </a:r>
            <a:r>
              <a:rPr lang="en-US" altLang="ko-KR" dirty="0" smtClean="0"/>
              <a:t>:</a:t>
            </a:r>
            <a:r>
              <a:rPr lang="ko-KR" altLang="en-US" dirty="0" smtClean="0"/>
              <a:t> </a:t>
            </a:r>
            <a:r>
              <a:rPr lang="en-US" altLang="ko-KR" dirty="0" smtClean="0"/>
              <a:t>&lt;</a:t>
            </a:r>
            <a:r>
              <a:rPr lang="en-US" altLang="ko-KR" dirty="0" err="1" smtClean="0"/>
              <a:t>img</a:t>
            </a:r>
            <a:r>
              <a:rPr lang="en-US" altLang="ko-KR" dirty="0" smtClean="0"/>
              <a:t>&gt; </a:t>
            </a:r>
            <a:r>
              <a:rPr lang="ko-KR" altLang="en-US" dirty="0" smtClean="0"/>
              <a:t>태그 이용</a:t>
            </a:r>
          </a:p>
          <a:p>
            <a:pPr lvl="1"/>
            <a:r>
              <a:rPr lang="ko-KR" altLang="en-US" dirty="0" smtClean="0"/>
              <a:t>그래픽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자바 애플릿이나 플래시 등 플러그인 이용</a:t>
            </a:r>
            <a:endParaRPr lang="en-US" altLang="ko-KR" dirty="0" smtClean="0"/>
          </a:p>
          <a:p>
            <a:r>
              <a:rPr lang="en-US" altLang="ko-KR" dirty="0" smtClean="0"/>
              <a:t>HTML5</a:t>
            </a:r>
            <a:r>
              <a:rPr lang="ko-KR" altLang="en-US" dirty="0" smtClean="0"/>
              <a:t>에서 캔버스 도입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도입 배경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플러그인 </a:t>
            </a:r>
            <a:r>
              <a:rPr lang="ko-KR" altLang="en-US" dirty="0"/>
              <a:t>없이 자바스크립트 코드로 웹 페이지에 자유롭게 </a:t>
            </a:r>
            <a:r>
              <a:rPr lang="ko-KR" altLang="en-US" dirty="0" smtClean="0"/>
              <a:t>그래픽</a:t>
            </a:r>
            <a:endParaRPr lang="en-US" altLang="ko-KR" dirty="0" smtClean="0"/>
          </a:p>
          <a:p>
            <a:pPr lvl="2"/>
            <a:r>
              <a:rPr lang="ko-KR" altLang="en-US" dirty="0" err="1"/>
              <a:t>모바일</a:t>
            </a:r>
            <a:r>
              <a:rPr lang="ko-KR" altLang="en-US" dirty="0"/>
              <a:t> </a:t>
            </a:r>
            <a:r>
              <a:rPr lang="ko-KR" altLang="en-US" dirty="0" smtClean="0"/>
              <a:t>단말기</a:t>
            </a:r>
            <a:r>
              <a:rPr lang="en-US" altLang="ko-KR" dirty="0" smtClean="0"/>
              <a:t>/PC</a:t>
            </a:r>
            <a:r>
              <a:rPr lang="ko-KR" altLang="en-US" dirty="0"/>
              <a:t>를 포함하여 </a:t>
            </a:r>
            <a:r>
              <a:rPr lang="en-US" altLang="ko-KR" dirty="0" smtClean="0"/>
              <a:t>HTML5 </a:t>
            </a:r>
            <a:r>
              <a:rPr lang="ko-KR" altLang="en-US" dirty="0" smtClean="0"/>
              <a:t>표준 </a:t>
            </a:r>
            <a:r>
              <a:rPr lang="ko-KR" altLang="en-US" dirty="0"/>
              <a:t>브라우저에서 </a:t>
            </a:r>
            <a:r>
              <a:rPr lang="ko-KR" altLang="en-US" dirty="0" smtClean="0"/>
              <a:t>작동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그래픽 기능</a:t>
            </a:r>
            <a:endParaRPr lang="en-US" altLang="ko-KR" dirty="0" smtClean="0"/>
          </a:p>
          <a:p>
            <a:pPr lvl="2"/>
            <a:r>
              <a:rPr lang="ko-KR" altLang="en-US" dirty="0"/>
              <a:t>선</a:t>
            </a:r>
            <a:r>
              <a:rPr lang="en-US" altLang="ko-KR" dirty="0"/>
              <a:t>, </a:t>
            </a:r>
            <a:r>
              <a:rPr lang="ko-KR" altLang="en-US" dirty="0"/>
              <a:t>원</a:t>
            </a:r>
            <a:r>
              <a:rPr lang="en-US" altLang="ko-KR" dirty="0"/>
              <a:t>, </a:t>
            </a:r>
            <a:r>
              <a:rPr lang="ko-KR" altLang="en-US" dirty="0"/>
              <a:t>사각형</a:t>
            </a:r>
            <a:r>
              <a:rPr lang="en-US" altLang="ko-KR" dirty="0"/>
              <a:t>, </a:t>
            </a:r>
            <a:r>
              <a:rPr lang="ko-KR" altLang="en-US" dirty="0"/>
              <a:t>곡선</a:t>
            </a:r>
            <a:r>
              <a:rPr lang="en-US" altLang="ko-KR" dirty="0"/>
              <a:t>, </a:t>
            </a:r>
            <a:r>
              <a:rPr lang="ko-KR" altLang="en-US" dirty="0"/>
              <a:t>이미지</a:t>
            </a:r>
            <a:r>
              <a:rPr lang="en-US" altLang="ko-KR" dirty="0"/>
              <a:t>, 2</a:t>
            </a:r>
            <a:r>
              <a:rPr lang="ko-KR" altLang="en-US" dirty="0" smtClean="0"/>
              <a:t>차원 문자</a:t>
            </a:r>
            <a:endParaRPr lang="en-US" altLang="ko-KR" dirty="0" smtClean="0"/>
          </a:p>
          <a:p>
            <a:pPr lvl="2"/>
            <a:r>
              <a:rPr lang="ko-KR" altLang="en-US" dirty="0"/>
              <a:t>이미지 합성 및 변환</a:t>
            </a:r>
          </a:p>
          <a:p>
            <a:pPr lvl="1"/>
            <a:r>
              <a:rPr lang="ko-KR" altLang="en-US" dirty="0" smtClean="0"/>
              <a:t>활용</a:t>
            </a:r>
            <a:endParaRPr lang="en-US" altLang="ko-KR" dirty="0" smtClean="0"/>
          </a:p>
          <a:p>
            <a:pPr lvl="2"/>
            <a:r>
              <a:rPr lang="ko-KR" altLang="en-US" dirty="0"/>
              <a:t>웹 페이지에 실시간 </a:t>
            </a:r>
            <a:r>
              <a:rPr lang="ko-KR" altLang="en-US" dirty="0" smtClean="0"/>
              <a:t>그래프</a:t>
            </a:r>
            <a:r>
              <a:rPr lang="en-US" altLang="ko-KR" dirty="0" smtClean="0"/>
              <a:t>, </a:t>
            </a:r>
            <a:r>
              <a:rPr lang="ko-KR" altLang="en-US" dirty="0"/>
              <a:t>애니메이션</a:t>
            </a:r>
            <a:r>
              <a:rPr lang="en-US" altLang="ko-KR" dirty="0"/>
              <a:t>, </a:t>
            </a:r>
            <a:r>
              <a:rPr lang="ko-KR" altLang="en-US" dirty="0"/>
              <a:t>대화형 게임</a:t>
            </a:r>
            <a:r>
              <a:rPr lang="en-US" altLang="ko-KR" dirty="0"/>
              <a:t>, </a:t>
            </a:r>
            <a:r>
              <a:rPr lang="ko-KR" altLang="en-US" dirty="0"/>
              <a:t>지도</a:t>
            </a:r>
          </a:p>
          <a:p>
            <a:pPr lvl="1"/>
            <a:r>
              <a:rPr lang="ko-KR" altLang="en-US" dirty="0" smtClean="0"/>
              <a:t>의미</a:t>
            </a:r>
            <a:endParaRPr lang="en-US" altLang="ko-KR" dirty="0" smtClean="0"/>
          </a:p>
          <a:p>
            <a:pPr lvl="2"/>
            <a:r>
              <a:rPr lang="ko-KR" altLang="en-US" dirty="0"/>
              <a:t>웹이 문서를 보여주는 수준을 넘어 응용 프로그램으로 진화하는 계기</a:t>
            </a:r>
          </a:p>
          <a:p>
            <a:pPr lvl="1"/>
            <a:endParaRPr lang="ko-KR" altLang="en-US" dirty="0"/>
          </a:p>
          <a:p>
            <a:pPr lvl="2"/>
            <a:endParaRPr lang="ko-KR" altLang="en-US" dirty="0"/>
          </a:p>
          <a:p>
            <a:pPr lvl="1"/>
            <a:endParaRPr lang="ko-KR" altLang="en-US" dirty="0"/>
          </a:p>
          <a:p>
            <a:pPr lvl="2"/>
            <a:endParaRPr lang="ko-KR" altLang="en-US" dirty="0"/>
          </a:p>
          <a:p>
            <a:pPr lvl="2"/>
            <a:endParaRPr lang="ko-KR" altLang="en-US" dirty="0" smtClean="0"/>
          </a:p>
          <a:p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21959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09600" y="1475591"/>
            <a:ext cx="5063335" cy="50475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&lt;html&gt;</a:t>
            </a:r>
          </a:p>
          <a:p>
            <a:pPr defTabSz="180000"/>
            <a:r>
              <a:rPr lang="en-US" altLang="ko-KR" sz="1400" dirty="0"/>
              <a:t>&lt;head</a:t>
            </a:r>
            <a:r>
              <a:rPr lang="en-US" altLang="ko-KR" sz="1400" dirty="0" smtClean="0"/>
              <a:t>&gt;</a:t>
            </a:r>
          </a:p>
          <a:p>
            <a:pPr defTabSz="180000"/>
            <a:r>
              <a:rPr lang="en-US" altLang="ko-KR" sz="1400" dirty="0" smtClean="0"/>
              <a:t>&lt;</a:t>
            </a:r>
            <a:r>
              <a:rPr lang="en-US" altLang="ko-KR" sz="1400" dirty="0"/>
              <a:t>title&gt;(20, 20)</a:t>
            </a:r>
            <a:r>
              <a:rPr lang="ko-KR" altLang="en-US" sz="1400" dirty="0"/>
              <a:t>에 </a:t>
            </a:r>
            <a:r>
              <a:rPr lang="en-US" altLang="ko-KR" sz="1400" dirty="0" smtClean="0"/>
              <a:t>100x200 </a:t>
            </a:r>
            <a:r>
              <a:rPr lang="ko-KR" altLang="en-US" sz="1400" dirty="0" smtClean="0"/>
              <a:t>크기로 </a:t>
            </a:r>
            <a:r>
              <a:rPr lang="ko-KR" altLang="en-US" sz="1400" dirty="0"/>
              <a:t>그리기</a:t>
            </a:r>
            <a:r>
              <a:rPr lang="en-US" altLang="ko-KR" sz="1400" dirty="0"/>
              <a:t>&lt;/title</a:t>
            </a:r>
            <a:r>
              <a:rPr lang="en-US" altLang="ko-KR" sz="1400" dirty="0" smtClean="0"/>
              <a:t>&gt;</a:t>
            </a:r>
          </a:p>
          <a:p>
            <a:pPr defTabSz="180000"/>
            <a:r>
              <a:rPr lang="en-US" altLang="ko-KR" sz="1400" dirty="0" smtClean="0"/>
              <a:t>&lt;/</a:t>
            </a:r>
            <a:r>
              <a:rPr lang="en-US" altLang="ko-KR" sz="1400" dirty="0"/>
              <a:t>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&lt;h3&gt;(20, 20)</a:t>
            </a:r>
            <a:r>
              <a:rPr lang="ko-KR" altLang="en-US" sz="1400" dirty="0"/>
              <a:t>에 </a:t>
            </a:r>
            <a:r>
              <a:rPr lang="en-US" altLang="ko-KR" sz="1400" dirty="0"/>
              <a:t>100x200 </a:t>
            </a:r>
            <a:r>
              <a:rPr lang="ko-KR" altLang="en-US" sz="1400" dirty="0" smtClean="0"/>
              <a:t>크기로 </a:t>
            </a:r>
            <a:r>
              <a:rPr lang="ko-KR" altLang="en-US" sz="1400" dirty="0"/>
              <a:t>그리기</a:t>
            </a:r>
            <a:r>
              <a:rPr lang="en-US" altLang="ko-KR" sz="1400" dirty="0"/>
              <a:t>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&lt;canvas id="</a:t>
            </a:r>
            <a:r>
              <a:rPr lang="en-US" altLang="ko-KR" sz="1400" dirty="0" err="1"/>
              <a:t>myCanvas</a:t>
            </a:r>
            <a:r>
              <a:rPr lang="en-US" altLang="ko-KR" sz="1400" dirty="0"/>
              <a:t>" </a:t>
            </a:r>
            <a:endParaRPr lang="en-US" altLang="ko-KR" sz="1400" dirty="0" smtClean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		   style</a:t>
            </a:r>
            <a:r>
              <a:rPr lang="en-US" altLang="ko-KR" sz="1400" dirty="0"/>
              <a:t>="</a:t>
            </a:r>
            <a:r>
              <a:rPr lang="en-US" altLang="ko-KR" sz="1400" dirty="0" err="1" smtClean="0"/>
              <a:t>background-color:</a:t>
            </a:r>
            <a:r>
              <a:rPr lang="en-US" altLang="ko-KR" sz="1400" dirty="0" err="1"/>
              <a:t>aliceblue</a:t>
            </a:r>
            <a:r>
              <a:rPr lang="en-US" altLang="ko-KR" sz="1400" dirty="0" smtClean="0"/>
              <a:t>"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/>
              <a:t>	</a:t>
            </a:r>
            <a:r>
              <a:rPr lang="en-US" altLang="ko-KR" sz="1400" dirty="0" smtClean="0"/>
              <a:t>   width</a:t>
            </a:r>
            <a:r>
              <a:rPr lang="en-US" altLang="ko-KR" sz="1400" dirty="0"/>
              <a:t>="300" height</a:t>
            </a:r>
            <a:r>
              <a:rPr lang="en-US" altLang="ko-KR" sz="1400" dirty="0" smtClean="0"/>
              <a:t>="250</a:t>
            </a:r>
            <a:r>
              <a:rPr lang="en-US" altLang="ko-KR" sz="1400" dirty="0"/>
              <a:t>"&gt;&lt;/canvas&gt;</a:t>
            </a:r>
          </a:p>
          <a:p>
            <a:pPr defTabSz="180000"/>
            <a:r>
              <a:rPr lang="en-US" altLang="ko-KR" sz="1400" dirty="0"/>
              <a:t>&lt;script&gt;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var</a:t>
            </a:r>
            <a:r>
              <a:rPr lang="en-US" altLang="ko-KR" sz="1400" dirty="0"/>
              <a:t> canvas = </a:t>
            </a:r>
            <a:r>
              <a:rPr lang="en-US" altLang="ko-KR" sz="1400" dirty="0" err="1"/>
              <a:t>document.getElementById</a:t>
            </a:r>
            <a:r>
              <a:rPr lang="en-US" altLang="ko-KR" sz="1400" dirty="0" smtClean="0"/>
              <a:t>("</a:t>
            </a:r>
            <a:r>
              <a:rPr lang="en-US" altLang="ko-KR" sz="1400" dirty="0" err="1" smtClean="0"/>
              <a:t>myCanvas</a:t>
            </a:r>
            <a:r>
              <a:rPr lang="en-US" altLang="ko-KR" sz="1400" dirty="0" smtClean="0"/>
              <a:t>");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var</a:t>
            </a:r>
            <a:r>
              <a:rPr lang="en-US" altLang="ko-KR" sz="1400" dirty="0"/>
              <a:t> context = </a:t>
            </a:r>
            <a:r>
              <a:rPr lang="en-US" altLang="ko-KR" sz="1400" dirty="0" err="1" smtClean="0"/>
              <a:t>canvas.getContext</a:t>
            </a:r>
            <a:r>
              <a:rPr lang="en-US" altLang="ko-KR" sz="1400" dirty="0" smtClean="0"/>
              <a:t>("2d");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 err="1"/>
              <a:t>var</a:t>
            </a:r>
            <a:r>
              <a:rPr lang="en-US" altLang="ko-KR" sz="1400" b="1" dirty="0"/>
              <a:t> </a:t>
            </a:r>
            <a:r>
              <a:rPr lang="en-US" altLang="ko-KR" sz="1400" b="1" dirty="0" err="1"/>
              <a:t>img</a:t>
            </a:r>
            <a:r>
              <a:rPr lang="en-US" altLang="ko-KR" sz="1400" b="1" dirty="0"/>
              <a:t> = new Image();</a:t>
            </a:r>
          </a:p>
          <a:p>
            <a:pPr defTabSz="180000"/>
            <a:r>
              <a:rPr lang="en-US" altLang="ko-KR" sz="1400" b="1" dirty="0"/>
              <a:t>	</a:t>
            </a:r>
            <a:r>
              <a:rPr lang="en-US" altLang="ko-KR" sz="1400" b="1" dirty="0" err="1"/>
              <a:t>img.onload</a:t>
            </a:r>
            <a:r>
              <a:rPr lang="en-US" altLang="ko-KR" sz="1400" b="1" dirty="0"/>
              <a:t> = function () {</a:t>
            </a:r>
          </a:p>
          <a:p>
            <a:pPr defTabSz="180000"/>
            <a:r>
              <a:rPr lang="en-US" altLang="ko-KR" sz="1400" dirty="0"/>
              <a:t>		</a:t>
            </a:r>
            <a:r>
              <a:rPr lang="en-US" altLang="ko-KR" sz="1400" b="1" dirty="0" err="1"/>
              <a:t>context.drawImage</a:t>
            </a:r>
            <a:r>
              <a:rPr lang="en-US" altLang="ko-KR" sz="1400" b="1" dirty="0"/>
              <a:t>(</a:t>
            </a:r>
            <a:r>
              <a:rPr lang="en-US" altLang="ko-KR" sz="1400" b="1" dirty="0" err="1"/>
              <a:t>img</a:t>
            </a:r>
            <a:r>
              <a:rPr lang="en-US" altLang="ko-KR" sz="1400" b="1" dirty="0"/>
              <a:t>, 20, </a:t>
            </a:r>
            <a:r>
              <a:rPr lang="en-US" altLang="ko-KR" sz="1400" b="1" dirty="0" smtClean="0"/>
              <a:t>20, 100, 200);</a:t>
            </a:r>
            <a:endParaRPr lang="en-US" altLang="ko-KR" sz="1400" b="1" dirty="0"/>
          </a:p>
          <a:p>
            <a:pPr defTabSz="180000"/>
            <a:r>
              <a:rPr lang="en-US" altLang="ko-KR" sz="1400" dirty="0"/>
              <a:t>	}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err="1" smtClean="0"/>
              <a:t>img.src</a:t>
            </a:r>
            <a:r>
              <a:rPr lang="en-US" altLang="ko-KR" sz="1400" b="1" dirty="0" smtClean="0"/>
              <a:t> </a:t>
            </a:r>
            <a:r>
              <a:rPr lang="en-US" altLang="ko-KR" sz="1400" b="1" dirty="0"/>
              <a:t>= </a:t>
            </a:r>
            <a:r>
              <a:rPr lang="en-US" altLang="ko-KR" sz="1400" b="1" dirty="0" smtClean="0"/>
              <a:t>"media/elsa.png";</a:t>
            </a:r>
          </a:p>
          <a:p>
            <a:pPr defTabSz="180000"/>
            <a:r>
              <a:rPr lang="en-US" altLang="ko-KR" sz="1400" dirty="0" smtClean="0"/>
              <a:t>&lt;/</a:t>
            </a:r>
            <a:r>
              <a:rPr lang="en-US" altLang="ko-KR" sz="1400" dirty="0"/>
              <a:t>script&gt;	 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11-9 </a:t>
            </a:r>
            <a:r>
              <a:rPr lang="ko-KR" altLang="en-US" dirty="0"/>
              <a:t>캔버스의 </a:t>
            </a:r>
            <a:r>
              <a:rPr lang="en-US" altLang="ko-KR" dirty="0"/>
              <a:t>(20, 20)</a:t>
            </a:r>
            <a:r>
              <a:rPr lang="ko-KR" altLang="en-US" dirty="0" smtClean="0"/>
              <a:t>에 </a:t>
            </a:r>
            <a:r>
              <a:rPr lang="en-US" altLang="ko-KR" dirty="0"/>
              <a:t>100x200 </a:t>
            </a:r>
            <a:r>
              <a:rPr lang="ko-KR" altLang="en-US" dirty="0" smtClean="0"/>
              <a:t>크기로 변형하여 그리기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30</a:t>
            </a:fld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5508104" y="1498290"/>
            <a:ext cx="3289284" cy="3559845"/>
            <a:chOff x="5148064" y="1529714"/>
            <a:chExt cx="3289284" cy="3559845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02483" y="1529714"/>
              <a:ext cx="2734865" cy="3559845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5148064" y="2792488"/>
              <a:ext cx="61747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>
                  <a:solidFill>
                    <a:srgbClr val="C00000"/>
                  </a:solidFill>
                </a:rPr>
                <a:t>(20, 20)</a:t>
              </a:r>
              <a:endParaRPr lang="ko-KR" altLang="en-US" sz="1000" dirty="0">
                <a:solidFill>
                  <a:srgbClr val="C00000"/>
                </a:solidFill>
              </a:endParaRPr>
            </a:p>
          </p:txBody>
        </p:sp>
        <p:cxnSp>
          <p:nvCxnSpPr>
            <p:cNvPr id="10" name="직선 화살표 연결선 9"/>
            <p:cNvCxnSpPr/>
            <p:nvPr/>
          </p:nvCxnSpPr>
          <p:spPr>
            <a:xfrm>
              <a:off x="5652120" y="2936504"/>
              <a:ext cx="288032" cy="10220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6732240" y="3784562"/>
              <a:ext cx="96853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>
                  <a:solidFill>
                    <a:srgbClr val="C00000"/>
                  </a:solidFill>
                </a:rPr>
                <a:t>100x200 </a:t>
              </a:r>
              <a:r>
                <a:rPr lang="ko-KR" altLang="en-US" sz="1000" dirty="0" smtClean="0">
                  <a:solidFill>
                    <a:srgbClr val="C00000"/>
                  </a:solidFill>
                </a:rPr>
                <a:t>크기</a:t>
              </a:r>
              <a:endParaRPr lang="ko-KR" altLang="en-US" sz="1000" dirty="0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1495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11-10 </a:t>
            </a:r>
            <a:r>
              <a:rPr lang="ko-KR" altLang="en-US" dirty="0"/>
              <a:t>캔버스에 꽉 차게 이미지 그리기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31</a:t>
            </a:fld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609600" y="1484784"/>
            <a:ext cx="5637440" cy="48320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&lt;html&gt;</a:t>
            </a:r>
          </a:p>
          <a:p>
            <a:pPr defTabSz="180000"/>
            <a:r>
              <a:rPr lang="en-US" altLang="ko-KR" sz="1400" dirty="0"/>
              <a:t>&lt;head&gt;&lt;title&gt;</a:t>
            </a:r>
            <a:r>
              <a:rPr lang="ko-KR" altLang="en-US" sz="1400" dirty="0"/>
              <a:t>캔버스에 꽉 차게 이미지 그리기</a:t>
            </a:r>
            <a:r>
              <a:rPr lang="en-US" altLang="ko-KR" sz="1400" dirty="0"/>
              <a:t>&lt;/title&gt;&lt;/head&gt;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&lt;h3&gt;</a:t>
            </a:r>
            <a:r>
              <a:rPr lang="ko-KR" altLang="en-US" sz="1400" dirty="0"/>
              <a:t>캔버스에 꽉 차게 이미지 그리기</a:t>
            </a:r>
            <a:r>
              <a:rPr lang="en-US" altLang="ko-KR" sz="1400" dirty="0"/>
              <a:t>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&lt;canvas id="</a:t>
            </a:r>
            <a:r>
              <a:rPr lang="en-US" altLang="ko-KR" sz="1400" dirty="0" err="1"/>
              <a:t>myCanvas</a:t>
            </a:r>
            <a:r>
              <a:rPr lang="en-US" altLang="ko-KR" sz="1400" dirty="0"/>
              <a:t>" </a:t>
            </a:r>
            <a:endParaRPr lang="en-US" altLang="ko-KR" sz="1400" dirty="0" smtClean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		   style</a:t>
            </a:r>
            <a:r>
              <a:rPr lang="en-US" altLang="ko-KR" sz="1400" dirty="0"/>
              <a:t>="</a:t>
            </a:r>
            <a:r>
              <a:rPr lang="en-US" altLang="ko-KR" sz="1400" dirty="0" err="1"/>
              <a:t>background-color:aliceblue</a:t>
            </a:r>
            <a:r>
              <a:rPr lang="en-US" altLang="ko-KR" sz="1400" dirty="0"/>
              <a:t>"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/>
              <a:t>	 </a:t>
            </a:r>
            <a:r>
              <a:rPr lang="en-US" altLang="ko-KR" sz="1400" dirty="0" smtClean="0"/>
              <a:t>	width=“500</a:t>
            </a:r>
            <a:r>
              <a:rPr lang="en-US" altLang="ko-KR" sz="1400" dirty="0"/>
              <a:t>" height="300</a:t>
            </a:r>
            <a:r>
              <a:rPr lang="en-US" altLang="ko-KR" sz="1400" dirty="0" smtClean="0"/>
              <a:t>"&gt;&lt;/</a:t>
            </a:r>
            <a:r>
              <a:rPr lang="en-US" altLang="ko-KR" sz="1400" dirty="0"/>
              <a:t>canvas&gt;</a:t>
            </a:r>
          </a:p>
          <a:p>
            <a:pPr defTabSz="180000"/>
            <a:r>
              <a:rPr lang="en-US" altLang="ko-KR" sz="1400" dirty="0"/>
              <a:t>&lt;script&gt;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var</a:t>
            </a:r>
            <a:r>
              <a:rPr lang="en-US" altLang="ko-KR" sz="1400" dirty="0"/>
              <a:t> canvas = </a:t>
            </a:r>
            <a:r>
              <a:rPr lang="en-US" altLang="ko-KR" sz="1400" dirty="0" err="1" smtClean="0"/>
              <a:t>document.getElementById</a:t>
            </a:r>
            <a:r>
              <a:rPr lang="en-US" altLang="ko-KR" sz="1400" dirty="0" smtClean="0"/>
              <a:t>("</a:t>
            </a:r>
            <a:r>
              <a:rPr lang="en-US" altLang="ko-KR" sz="1400" dirty="0" err="1" smtClean="0"/>
              <a:t>myCanvas</a:t>
            </a:r>
            <a:r>
              <a:rPr lang="en-US" altLang="ko-KR" sz="1400" dirty="0" smtClean="0"/>
              <a:t>");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var</a:t>
            </a:r>
            <a:r>
              <a:rPr lang="en-US" altLang="ko-KR" sz="1400" dirty="0"/>
              <a:t> context = </a:t>
            </a:r>
            <a:r>
              <a:rPr lang="en-US" altLang="ko-KR" sz="1400" dirty="0" err="1" smtClean="0"/>
              <a:t>canvas.getContext</a:t>
            </a:r>
            <a:r>
              <a:rPr lang="en-US" altLang="ko-KR" sz="1400" dirty="0" smtClean="0"/>
              <a:t>("2d");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var</a:t>
            </a:r>
            <a:r>
              <a:rPr lang="en-US" altLang="ko-KR" sz="1400" dirty="0"/>
              <a:t> </a:t>
            </a:r>
            <a:r>
              <a:rPr lang="en-US" altLang="ko-KR" sz="1400" dirty="0" err="1"/>
              <a:t>img</a:t>
            </a:r>
            <a:r>
              <a:rPr lang="en-US" altLang="ko-KR" sz="1400" dirty="0"/>
              <a:t> = new Image();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img.onload</a:t>
            </a:r>
            <a:r>
              <a:rPr lang="en-US" altLang="ko-KR" sz="1400" dirty="0"/>
              <a:t> = function () {</a:t>
            </a:r>
          </a:p>
          <a:p>
            <a:pPr defTabSz="180000"/>
            <a:r>
              <a:rPr lang="en-US" altLang="ko-KR" sz="1400" dirty="0"/>
              <a:t>		</a:t>
            </a:r>
            <a:r>
              <a:rPr lang="en-US" altLang="ko-KR" sz="1400" b="1" dirty="0" err="1"/>
              <a:t>context.drawImage</a:t>
            </a:r>
            <a:r>
              <a:rPr lang="en-US" altLang="ko-KR" sz="1400" b="1" dirty="0"/>
              <a:t>(</a:t>
            </a:r>
            <a:r>
              <a:rPr lang="en-US" altLang="ko-KR" sz="1400" b="1" dirty="0" err="1"/>
              <a:t>img</a:t>
            </a:r>
            <a:r>
              <a:rPr lang="en-US" altLang="ko-KR" sz="1400" b="1" dirty="0"/>
              <a:t>, 0, 0</a:t>
            </a:r>
            <a:r>
              <a:rPr lang="en-US" altLang="ko-KR" sz="1400" b="1" dirty="0" smtClean="0"/>
              <a:t>,</a:t>
            </a:r>
          </a:p>
          <a:p>
            <a:pPr defTabSz="180000"/>
            <a:r>
              <a:rPr lang="en-US" altLang="ko-KR" sz="1400" b="1" dirty="0"/>
              <a:t>	</a:t>
            </a:r>
            <a:r>
              <a:rPr lang="en-US" altLang="ko-KR" sz="1400" b="1" dirty="0" smtClean="0"/>
              <a:t>					</a:t>
            </a:r>
            <a:r>
              <a:rPr lang="en-US" altLang="ko-KR" sz="1400" b="1" dirty="0" err="1" smtClean="0"/>
              <a:t>canvas.width</a:t>
            </a:r>
            <a:r>
              <a:rPr lang="en-US" altLang="ko-KR" sz="1400" b="1" dirty="0"/>
              <a:t>, </a:t>
            </a:r>
            <a:r>
              <a:rPr lang="en-US" altLang="ko-KR" sz="1400" b="1" dirty="0" err="1"/>
              <a:t>canvas.height</a:t>
            </a:r>
            <a:r>
              <a:rPr lang="en-US" altLang="ko-KR" sz="1400" b="1" dirty="0"/>
              <a:t>);</a:t>
            </a:r>
          </a:p>
          <a:p>
            <a:pPr defTabSz="180000"/>
            <a:r>
              <a:rPr lang="en-US" altLang="ko-KR" sz="1400" dirty="0"/>
              <a:t>	}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img.src</a:t>
            </a:r>
            <a:r>
              <a:rPr lang="en-US" altLang="ko-KR" sz="1400" dirty="0"/>
              <a:t> = "</a:t>
            </a:r>
            <a:r>
              <a:rPr lang="en-US" altLang="ko-KR" sz="1400" dirty="0" smtClean="0"/>
              <a:t>media/elsa.png</a:t>
            </a:r>
            <a:r>
              <a:rPr lang="en-US" altLang="ko-KR" sz="1400" dirty="0"/>
              <a:t>";</a:t>
            </a:r>
          </a:p>
          <a:p>
            <a:pPr defTabSz="180000"/>
            <a:r>
              <a:rPr lang="en-US" altLang="ko-KR" sz="1400" dirty="0" smtClean="0"/>
              <a:t>&lt;/</a:t>
            </a:r>
            <a:r>
              <a:rPr lang="en-US" altLang="ko-KR" sz="1400" dirty="0"/>
              <a:t>script&gt;	 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grpSp>
        <p:nvGrpSpPr>
          <p:cNvPr id="7" name="그룹 6"/>
          <p:cNvGrpSpPr/>
          <p:nvPr/>
        </p:nvGrpSpPr>
        <p:grpSpPr>
          <a:xfrm>
            <a:off x="5315762" y="2636912"/>
            <a:ext cx="3456384" cy="3512775"/>
            <a:chOff x="5004048" y="2708920"/>
            <a:chExt cx="3456384" cy="3512775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04048" y="2708920"/>
              <a:ext cx="3456384" cy="3120898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7048771" y="5949280"/>
              <a:ext cx="1411661" cy="272415"/>
            </a:xfrm>
            <a:prstGeom prst="wedgeRoundRectCallout">
              <a:avLst>
                <a:gd name="adj1" fmla="val -37387"/>
                <a:gd name="adj2" fmla="val -127710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/>
                <a:t>캔버스 크기 </a:t>
              </a:r>
              <a:r>
                <a:rPr lang="en-US" altLang="ko-KR" sz="1000" smtClean="0"/>
                <a:t>500x300</a:t>
              </a:r>
              <a:endParaRPr lang="ko-KR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02500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canvas </a:t>
            </a:r>
            <a:r>
              <a:rPr lang="ko-KR" altLang="en-US" dirty="0"/>
              <a:t>객체와 마우스 이벤트 </a:t>
            </a:r>
            <a:r>
              <a:rPr lang="ko-KR" altLang="en-US" dirty="0" smtClean="0"/>
              <a:t>활용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사용자가 마우스로 </a:t>
            </a:r>
            <a:r>
              <a:rPr lang="ko-KR" altLang="en-US" dirty="0" err="1"/>
              <a:t>드래깅하여</a:t>
            </a:r>
            <a:r>
              <a:rPr lang="ko-KR" altLang="en-US" dirty="0"/>
              <a:t> 캔버스 위에 자유롭게 그림을 그리는 자바스크립트 응용 </a:t>
            </a:r>
            <a:r>
              <a:rPr lang="ko-KR" altLang="en-US" dirty="0" smtClean="0"/>
              <a:t>프로그램 </a:t>
            </a:r>
            <a:r>
              <a:rPr lang="ko-KR" altLang="en-US" dirty="0"/>
              <a:t>작성</a:t>
            </a:r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32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792" y="2276872"/>
            <a:ext cx="3762198" cy="417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115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11-11 </a:t>
            </a:r>
            <a:r>
              <a:rPr lang="ko-KR" altLang="en-US" dirty="0"/>
              <a:t>마우스 </a:t>
            </a:r>
            <a:r>
              <a:rPr lang="ko-KR" altLang="en-US" dirty="0" err="1"/>
              <a:t>드래깅으로</a:t>
            </a:r>
            <a:r>
              <a:rPr lang="ko-KR" altLang="en-US" dirty="0"/>
              <a:t> 캔버스에 그림 그리기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33</a:t>
            </a:fld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23528" y="1330360"/>
            <a:ext cx="7056784" cy="51013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50" dirty="0"/>
              <a:t>&lt;!DOCTYPE html&gt;</a:t>
            </a:r>
          </a:p>
          <a:p>
            <a:pPr defTabSz="180000"/>
            <a:r>
              <a:rPr lang="en-US" altLang="ko-KR" sz="1050" dirty="0"/>
              <a:t>&lt;html&gt;</a:t>
            </a:r>
          </a:p>
          <a:p>
            <a:pPr defTabSz="180000"/>
            <a:r>
              <a:rPr lang="en-US" altLang="ko-KR" sz="1050" dirty="0"/>
              <a:t>&lt;</a:t>
            </a:r>
            <a:r>
              <a:rPr lang="en-US" altLang="ko-KR" sz="1050" dirty="0" smtClean="0"/>
              <a:t>head&gt;&lt;title</a:t>
            </a:r>
            <a:r>
              <a:rPr lang="en-US" altLang="ko-KR" sz="1050" dirty="0"/>
              <a:t>&gt;</a:t>
            </a:r>
            <a:r>
              <a:rPr lang="ko-KR" altLang="en-US" sz="1050" dirty="0"/>
              <a:t>마우스 </a:t>
            </a:r>
            <a:r>
              <a:rPr lang="ko-KR" altLang="en-US" sz="1050" dirty="0" err="1"/>
              <a:t>드래깅으로</a:t>
            </a:r>
            <a:r>
              <a:rPr lang="ko-KR" altLang="en-US" sz="1050" dirty="0"/>
              <a:t> 캔버스에 그림 그리기</a:t>
            </a:r>
            <a:r>
              <a:rPr lang="en-US" altLang="ko-KR" sz="1050" dirty="0"/>
              <a:t>&lt;/title&gt;&lt;/head&gt;</a:t>
            </a:r>
          </a:p>
          <a:p>
            <a:pPr defTabSz="180000"/>
            <a:r>
              <a:rPr lang="en-US" altLang="ko-KR" sz="1050" dirty="0"/>
              <a:t>&lt;body </a:t>
            </a:r>
            <a:r>
              <a:rPr lang="en-US" altLang="ko-KR" sz="1050" b="1" dirty="0" err="1"/>
              <a:t>onload</a:t>
            </a:r>
            <a:r>
              <a:rPr lang="en-US" altLang="ko-KR" sz="1050" b="1" dirty="0"/>
              <a:t>="</a:t>
            </a:r>
            <a:r>
              <a:rPr lang="en-US" altLang="ko-KR" sz="1050" b="1" dirty="0" err="1"/>
              <a:t>init</a:t>
            </a:r>
            <a:r>
              <a:rPr lang="en-US" altLang="ko-KR" sz="1050" b="1" dirty="0"/>
              <a:t>()"</a:t>
            </a:r>
            <a:r>
              <a:rPr lang="en-US" altLang="ko-KR" sz="1050" dirty="0"/>
              <a:t>&gt;</a:t>
            </a:r>
          </a:p>
          <a:p>
            <a:pPr defTabSz="180000"/>
            <a:r>
              <a:rPr lang="en-US" altLang="ko-KR" sz="1050" dirty="0"/>
              <a:t>&lt;h3&gt;</a:t>
            </a:r>
            <a:r>
              <a:rPr lang="ko-KR" altLang="en-US" sz="1050" dirty="0"/>
              <a:t>마우스를 누른 채 </a:t>
            </a:r>
            <a:r>
              <a:rPr lang="ko-KR" altLang="en-US" sz="1050" dirty="0" err="1"/>
              <a:t>드래깅하여</a:t>
            </a:r>
            <a:r>
              <a:rPr lang="ko-KR" altLang="en-US" sz="1050" dirty="0"/>
              <a:t> 그림 그려 보세요</a:t>
            </a:r>
            <a:r>
              <a:rPr lang="en-US" altLang="ko-KR" sz="1050" dirty="0"/>
              <a:t>&lt;/h3&gt;</a:t>
            </a:r>
          </a:p>
          <a:p>
            <a:pPr defTabSz="180000"/>
            <a:r>
              <a:rPr lang="en-US" altLang="ko-KR" sz="1050" dirty="0"/>
              <a:t>&lt;</a:t>
            </a:r>
            <a:r>
              <a:rPr lang="en-US" altLang="ko-KR" sz="1050" dirty="0" err="1"/>
              <a:t>hr</a:t>
            </a:r>
            <a:r>
              <a:rPr lang="en-US" altLang="ko-KR" sz="1050" dirty="0"/>
              <a:t>&gt;</a:t>
            </a:r>
          </a:p>
          <a:p>
            <a:pPr defTabSz="180000"/>
            <a:r>
              <a:rPr lang="en-US" altLang="ko-KR" sz="1050" dirty="0"/>
              <a:t>&lt;canvas id="</a:t>
            </a:r>
            <a:r>
              <a:rPr lang="en-US" altLang="ko-KR" sz="1050" dirty="0" err="1"/>
              <a:t>myCanvas</a:t>
            </a:r>
            <a:r>
              <a:rPr lang="en-US" altLang="ko-KR" sz="1050" dirty="0"/>
              <a:t>" style="</a:t>
            </a:r>
            <a:r>
              <a:rPr lang="en-US" altLang="ko-KR" sz="1050" dirty="0" err="1"/>
              <a:t>background-color:aliceblue</a:t>
            </a:r>
            <a:r>
              <a:rPr lang="en-US" altLang="ko-KR" sz="1050" dirty="0"/>
              <a:t>" width="400" height="300</a:t>
            </a:r>
            <a:r>
              <a:rPr lang="en-US" altLang="ko-KR" sz="1050" dirty="0" smtClean="0"/>
              <a:t>"&gt;</a:t>
            </a:r>
          </a:p>
          <a:p>
            <a:pPr defTabSz="180000"/>
            <a:r>
              <a:rPr lang="en-US" altLang="ko-KR" sz="1050" dirty="0" smtClean="0"/>
              <a:t>&lt;/</a:t>
            </a:r>
            <a:r>
              <a:rPr lang="en-US" altLang="ko-KR" sz="1050" dirty="0"/>
              <a:t>canvas&gt;</a:t>
            </a:r>
          </a:p>
          <a:p>
            <a:pPr defTabSz="180000"/>
            <a:r>
              <a:rPr lang="en-US" altLang="ko-KR" sz="1050" dirty="0"/>
              <a:t>&lt;script&gt;</a:t>
            </a:r>
          </a:p>
          <a:p>
            <a:pPr defTabSz="180000"/>
            <a:r>
              <a:rPr lang="en-US" altLang="ko-KR" sz="1050" dirty="0" err="1"/>
              <a:t>var</a:t>
            </a:r>
            <a:r>
              <a:rPr lang="en-US" altLang="ko-KR" sz="1050" dirty="0"/>
              <a:t> canvas, </a:t>
            </a:r>
            <a:r>
              <a:rPr lang="en-US" altLang="ko-KR" sz="1050" dirty="0" smtClean="0"/>
              <a:t>context;</a:t>
            </a:r>
          </a:p>
          <a:p>
            <a:pPr defTabSz="180000"/>
            <a:r>
              <a:rPr lang="en-US" altLang="ko-KR" sz="1050" b="1" dirty="0" smtClean="0"/>
              <a:t>function </a:t>
            </a:r>
            <a:r>
              <a:rPr lang="en-US" altLang="ko-KR" sz="1050" b="1" dirty="0" err="1"/>
              <a:t>init</a:t>
            </a:r>
            <a:r>
              <a:rPr lang="en-US" altLang="ko-KR" sz="1050" b="1" dirty="0"/>
              <a:t>() </a:t>
            </a:r>
            <a:r>
              <a:rPr lang="en-US" altLang="ko-KR" sz="1050" dirty="0"/>
              <a:t>{</a:t>
            </a:r>
          </a:p>
          <a:p>
            <a:pPr defTabSz="180000"/>
            <a:r>
              <a:rPr lang="en-US" altLang="ko-KR" sz="1050" dirty="0" smtClean="0"/>
              <a:t>	canvas </a:t>
            </a:r>
            <a:r>
              <a:rPr lang="en-US" altLang="ko-KR" sz="1050" dirty="0"/>
              <a:t>= </a:t>
            </a:r>
            <a:r>
              <a:rPr lang="en-US" altLang="ko-KR" sz="1050" dirty="0" err="1"/>
              <a:t>document.getElementById</a:t>
            </a:r>
            <a:r>
              <a:rPr lang="en-US" altLang="ko-KR" sz="1050" dirty="0"/>
              <a:t>("</a:t>
            </a:r>
            <a:r>
              <a:rPr lang="en-US" altLang="ko-KR" sz="1050" dirty="0" err="1"/>
              <a:t>myCanvas</a:t>
            </a:r>
            <a:r>
              <a:rPr lang="en-US" altLang="ko-KR" sz="1050" dirty="0"/>
              <a:t>");</a:t>
            </a:r>
          </a:p>
          <a:p>
            <a:pPr defTabSz="180000"/>
            <a:r>
              <a:rPr lang="en-US" altLang="ko-KR" sz="1050" dirty="0" smtClean="0"/>
              <a:t>	context </a:t>
            </a:r>
            <a:r>
              <a:rPr lang="en-US" altLang="ko-KR" sz="1050" dirty="0"/>
              <a:t>= </a:t>
            </a:r>
            <a:r>
              <a:rPr lang="en-US" altLang="ko-KR" sz="1050" dirty="0" err="1"/>
              <a:t>canvas.getContext</a:t>
            </a:r>
            <a:r>
              <a:rPr lang="en-US" altLang="ko-KR" sz="1050" dirty="0"/>
              <a:t>("2d</a:t>
            </a:r>
            <a:r>
              <a:rPr lang="en-US" altLang="ko-KR" sz="1050" dirty="0" smtClean="0"/>
              <a:t>");</a:t>
            </a:r>
          </a:p>
          <a:p>
            <a:pPr defTabSz="180000"/>
            <a:endParaRPr lang="en-US" altLang="ko-KR" sz="1050" dirty="0"/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context.lineWidth</a:t>
            </a:r>
            <a:r>
              <a:rPr lang="en-US" altLang="ko-KR" sz="1050" dirty="0" smtClean="0"/>
              <a:t> </a:t>
            </a:r>
            <a:r>
              <a:rPr lang="en-US" altLang="ko-KR" sz="1050" dirty="0"/>
              <a:t>= 2; // </a:t>
            </a:r>
            <a:r>
              <a:rPr lang="ko-KR" altLang="en-US" sz="1050" dirty="0"/>
              <a:t>선 </a:t>
            </a:r>
            <a:r>
              <a:rPr lang="ko-KR" altLang="en-US" sz="1050" dirty="0" smtClean="0"/>
              <a:t>굵기 </a:t>
            </a:r>
            <a:r>
              <a:rPr lang="en-US" altLang="ko-KR" sz="1050" dirty="0" smtClean="0"/>
              <a:t>2</a:t>
            </a:r>
            <a:endParaRPr lang="ko-KR" altLang="en-US" sz="1050" dirty="0"/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context.strokeStyle</a:t>
            </a:r>
            <a:r>
              <a:rPr lang="en-US" altLang="ko-KR" sz="1050" dirty="0" smtClean="0"/>
              <a:t> </a:t>
            </a:r>
            <a:r>
              <a:rPr lang="en-US" altLang="ko-KR" sz="1050" dirty="0"/>
              <a:t>= "blue";</a:t>
            </a:r>
          </a:p>
          <a:p>
            <a:pPr defTabSz="180000"/>
            <a:endParaRPr lang="ko-KR" altLang="en-US" sz="1050" dirty="0"/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canvas.addEventListener</a:t>
            </a:r>
            <a:r>
              <a:rPr lang="en-US" altLang="ko-KR" sz="1050" dirty="0"/>
              <a:t>("</a:t>
            </a:r>
            <a:r>
              <a:rPr lang="en-US" altLang="ko-KR" sz="1050" dirty="0" err="1"/>
              <a:t>mousemove</a:t>
            </a:r>
            <a:r>
              <a:rPr lang="en-US" altLang="ko-KR" sz="1050" dirty="0"/>
              <a:t>", function (e) { move(e) }, false);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canvas.addEventListener</a:t>
            </a:r>
            <a:r>
              <a:rPr lang="en-US" altLang="ko-KR" sz="1050" dirty="0"/>
              <a:t>("</a:t>
            </a:r>
            <a:r>
              <a:rPr lang="en-US" altLang="ko-KR" sz="1050" dirty="0" err="1"/>
              <a:t>mousedown</a:t>
            </a:r>
            <a:r>
              <a:rPr lang="en-US" altLang="ko-KR" sz="1050" dirty="0"/>
              <a:t>", function (e) { down(e) }, false);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canvas.addEventListener</a:t>
            </a:r>
            <a:r>
              <a:rPr lang="en-US" altLang="ko-KR" sz="1050" dirty="0"/>
              <a:t>("</a:t>
            </a:r>
            <a:r>
              <a:rPr lang="en-US" altLang="ko-KR" sz="1050" dirty="0" err="1"/>
              <a:t>mouseup</a:t>
            </a:r>
            <a:r>
              <a:rPr lang="en-US" altLang="ko-KR" sz="1050" dirty="0"/>
              <a:t>", function (e) { up(e) }, false);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canvas.addEventListener</a:t>
            </a:r>
            <a:r>
              <a:rPr lang="en-US" altLang="ko-KR" sz="1050" dirty="0"/>
              <a:t>("</a:t>
            </a:r>
            <a:r>
              <a:rPr lang="en-US" altLang="ko-KR" sz="1050" dirty="0" err="1"/>
              <a:t>mouseout</a:t>
            </a:r>
            <a:r>
              <a:rPr lang="en-US" altLang="ko-KR" sz="1050" dirty="0"/>
              <a:t>", function (e) { out(e) }, false);</a:t>
            </a:r>
          </a:p>
          <a:p>
            <a:pPr defTabSz="180000"/>
            <a:r>
              <a:rPr lang="en-US" altLang="ko-KR" sz="1050" dirty="0"/>
              <a:t>}</a:t>
            </a:r>
          </a:p>
          <a:p>
            <a:pPr defTabSz="180000"/>
            <a:endParaRPr lang="ko-KR" altLang="en-US" sz="1050" dirty="0"/>
          </a:p>
          <a:p>
            <a:pPr defTabSz="180000"/>
            <a:r>
              <a:rPr lang="en-US" altLang="ko-KR" sz="1050" dirty="0" err="1"/>
              <a:t>var</a:t>
            </a:r>
            <a:r>
              <a:rPr lang="ko-KR" altLang="en-US" sz="1050" dirty="0"/>
              <a:t> </a:t>
            </a:r>
            <a:r>
              <a:rPr lang="en-US" altLang="ko-KR" sz="1050" dirty="0" err="1" smtClean="0"/>
              <a:t>startX</a:t>
            </a:r>
            <a:r>
              <a:rPr lang="en-US" altLang="ko-KR" sz="1050" dirty="0" smtClean="0"/>
              <a:t>=0, </a:t>
            </a:r>
            <a:r>
              <a:rPr lang="en-US" altLang="ko-KR" sz="1050" dirty="0" err="1"/>
              <a:t>startY</a:t>
            </a:r>
            <a:r>
              <a:rPr lang="en-US" altLang="ko-KR" sz="1050" dirty="0"/>
              <a:t>=0; </a:t>
            </a:r>
            <a:r>
              <a:rPr lang="en-US" altLang="ko-KR" sz="1050" dirty="0" smtClean="0"/>
              <a:t>// </a:t>
            </a:r>
            <a:r>
              <a:rPr lang="ko-KR" altLang="en-US" sz="1050" dirty="0" err="1" smtClean="0"/>
              <a:t>드래깅동안</a:t>
            </a:r>
            <a:r>
              <a:rPr lang="en-US" altLang="ko-KR" sz="1050" dirty="0" smtClean="0"/>
              <a:t>,</a:t>
            </a:r>
            <a:r>
              <a:rPr lang="ko-KR" altLang="en-US" sz="1050" dirty="0" smtClean="0"/>
              <a:t> 처음</a:t>
            </a:r>
            <a:r>
              <a:rPr lang="en-US" altLang="ko-KR" sz="1050" dirty="0" smtClean="0"/>
              <a:t> </a:t>
            </a:r>
            <a:r>
              <a:rPr lang="ko-KR" altLang="en-US" sz="1050" dirty="0" smtClean="0"/>
              <a:t>마우스가 눌러진 좌표</a:t>
            </a:r>
            <a:endParaRPr lang="ko-KR" altLang="en-US" sz="1050" dirty="0"/>
          </a:p>
          <a:p>
            <a:pPr defTabSz="180000"/>
            <a:r>
              <a:rPr lang="en-US" altLang="ko-KR" sz="1050" dirty="0" err="1"/>
              <a:t>var</a:t>
            </a:r>
            <a:r>
              <a:rPr lang="en-US" altLang="ko-KR" sz="1050" dirty="0"/>
              <a:t> </a:t>
            </a:r>
            <a:r>
              <a:rPr lang="en-US" altLang="ko-KR" sz="1050" dirty="0" smtClean="0"/>
              <a:t>dragging=false</a:t>
            </a:r>
            <a:r>
              <a:rPr lang="en-US" altLang="ko-KR" sz="1050" dirty="0"/>
              <a:t>;</a:t>
            </a:r>
          </a:p>
          <a:p>
            <a:pPr defTabSz="180000"/>
            <a:r>
              <a:rPr lang="en-US" altLang="ko-KR" sz="1050" b="1" dirty="0"/>
              <a:t>function draw(</a:t>
            </a:r>
            <a:r>
              <a:rPr lang="en-US" altLang="ko-KR" sz="1050" b="1" dirty="0" err="1"/>
              <a:t>curX</a:t>
            </a:r>
            <a:r>
              <a:rPr lang="en-US" altLang="ko-KR" sz="1050" b="1" dirty="0"/>
              <a:t>, </a:t>
            </a:r>
            <a:r>
              <a:rPr lang="en-US" altLang="ko-KR" sz="1050" b="1" dirty="0" err="1"/>
              <a:t>curY</a:t>
            </a:r>
            <a:r>
              <a:rPr lang="en-US" altLang="ko-KR" sz="1050" b="1" dirty="0"/>
              <a:t>) </a:t>
            </a:r>
            <a:r>
              <a:rPr lang="en-US" altLang="ko-KR" sz="1050" dirty="0"/>
              <a:t>{ 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context.beginPath</a:t>
            </a:r>
            <a:r>
              <a:rPr lang="en-US" altLang="ko-KR" sz="1050" dirty="0"/>
              <a:t>();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context.moveTo</a:t>
            </a:r>
            <a:r>
              <a:rPr lang="en-US" altLang="ko-KR" sz="1050" dirty="0" smtClean="0"/>
              <a:t>(</a:t>
            </a:r>
            <a:r>
              <a:rPr lang="en-US" altLang="ko-KR" sz="1050" dirty="0" err="1" smtClean="0"/>
              <a:t>startX</a:t>
            </a:r>
            <a:r>
              <a:rPr lang="en-US" altLang="ko-KR" sz="1050" dirty="0"/>
              <a:t>, </a:t>
            </a:r>
            <a:r>
              <a:rPr lang="en-US" altLang="ko-KR" sz="1050" dirty="0" err="1"/>
              <a:t>startY</a:t>
            </a:r>
            <a:r>
              <a:rPr lang="en-US" altLang="ko-KR" sz="1050" dirty="0"/>
              <a:t>);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context.lineTo</a:t>
            </a:r>
            <a:r>
              <a:rPr lang="en-US" altLang="ko-KR" sz="1050" dirty="0" smtClean="0"/>
              <a:t>(</a:t>
            </a:r>
            <a:r>
              <a:rPr lang="en-US" altLang="ko-KR" sz="1050" dirty="0" err="1" smtClean="0"/>
              <a:t>curX</a:t>
            </a:r>
            <a:r>
              <a:rPr lang="en-US" altLang="ko-KR" sz="1050" dirty="0"/>
              <a:t>, </a:t>
            </a:r>
            <a:r>
              <a:rPr lang="en-US" altLang="ko-KR" sz="1050" dirty="0" err="1"/>
              <a:t>curY</a:t>
            </a:r>
            <a:r>
              <a:rPr lang="en-US" altLang="ko-KR" sz="1050" dirty="0"/>
              <a:t>);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context.stroke</a:t>
            </a:r>
            <a:r>
              <a:rPr lang="en-US" altLang="ko-KR" sz="1050" dirty="0"/>
              <a:t>();</a:t>
            </a:r>
          </a:p>
          <a:p>
            <a:pPr defTabSz="180000"/>
            <a:r>
              <a:rPr lang="en-US" altLang="ko-KR" sz="1050" dirty="0"/>
              <a:t>}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5076056" y="3140968"/>
            <a:ext cx="3830960" cy="23544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50" b="1" dirty="0"/>
              <a:t>function down(e) </a:t>
            </a:r>
            <a:r>
              <a:rPr lang="en-US" altLang="ko-KR" sz="1050" dirty="0"/>
              <a:t>{ 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startX</a:t>
            </a:r>
            <a:r>
              <a:rPr lang="en-US" altLang="ko-KR" sz="1050" dirty="0" smtClean="0"/>
              <a:t> </a:t>
            </a:r>
            <a:r>
              <a:rPr lang="en-US" altLang="ko-KR" sz="1050" dirty="0"/>
              <a:t>= </a:t>
            </a:r>
            <a:r>
              <a:rPr lang="en-US" altLang="ko-KR" sz="1050" dirty="0" err="1"/>
              <a:t>e.offsetX</a:t>
            </a:r>
            <a:r>
              <a:rPr lang="en-US" altLang="ko-KR" sz="1050" dirty="0"/>
              <a:t>; </a:t>
            </a:r>
            <a:r>
              <a:rPr lang="en-US" altLang="ko-KR" sz="1050" dirty="0" err="1"/>
              <a:t>startY</a:t>
            </a:r>
            <a:r>
              <a:rPr lang="en-US" altLang="ko-KR" sz="1050" dirty="0"/>
              <a:t> = </a:t>
            </a:r>
            <a:r>
              <a:rPr lang="en-US" altLang="ko-KR" sz="1050" dirty="0" err="1"/>
              <a:t>e.offsetY</a:t>
            </a:r>
            <a:r>
              <a:rPr lang="en-US" altLang="ko-KR" sz="1050" dirty="0" smtClean="0"/>
              <a:t>; dragging = </a:t>
            </a:r>
            <a:r>
              <a:rPr lang="en-US" altLang="ko-KR" sz="1050" dirty="0"/>
              <a:t>true;</a:t>
            </a:r>
          </a:p>
          <a:p>
            <a:pPr defTabSz="180000"/>
            <a:r>
              <a:rPr lang="en-US" altLang="ko-KR" sz="1050" dirty="0"/>
              <a:t>}</a:t>
            </a:r>
          </a:p>
          <a:p>
            <a:pPr defTabSz="180000"/>
            <a:r>
              <a:rPr lang="en-US" altLang="ko-KR" sz="1050" b="1" dirty="0"/>
              <a:t>function up(e</a:t>
            </a:r>
            <a:r>
              <a:rPr lang="en-US" altLang="ko-KR" sz="1050" b="1"/>
              <a:t>) </a:t>
            </a:r>
            <a:r>
              <a:rPr lang="en-US" altLang="ko-KR" sz="1050" smtClean="0"/>
              <a:t>{ dragging </a:t>
            </a:r>
            <a:r>
              <a:rPr lang="en-US" altLang="ko-KR" sz="1050" dirty="0"/>
              <a:t>= false; }</a:t>
            </a:r>
          </a:p>
          <a:p>
            <a:pPr defTabSz="180000"/>
            <a:r>
              <a:rPr lang="en-US" altLang="ko-KR" sz="1050" b="1" dirty="0"/>
              <a:t>function move(e) </a:t>
            </a:r>
            <a:r>
              <a:rPr lang="en-US" altLang="ko-KR" sz="1050" dirty="0"/>
              <a:t>{</a:t>
            </a:r>
          </a:p>
          <a:p>
            <a:pPr defTabSz="180000"/>
            <a:r>
              <a:rPr lang="en-US" altLang="ko-KR" sz="1050" dirty="0" smtClean="0"/>
              <a:t>	if(!dragging) </a:t>
            </a:r>
            <a:r>
              <a:rPr lang="en-US" altLang="ko-KR" sz="1050" dirty="0"/>
              <a:t>return; // </a:t>
            </a:r>
            <a:r>
              <a:rPr lang="ko-KR" altLang="en-US" sz="1050" dirty="0"/>
              <a:t>마우스가 눌러지지 않았으면 리턴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var</a:t>
            </a:r>
            <a:r>
              <a:rPr lang="en-US" altLang="ko-KR" sz="1050" dirty="0" smtClean="0"/>
              <a:t> </a:t>
            </a:r>
            <a:r>
              <a:rPr lang="en-US" altLang="ko-KR" sz="1050" dirty="0" err="1"/>
              <a:t>curX</a:t>
            </a:r>
            <a:r>
              <a:rPr lang="en-US" altLang="ko-KR" sz="1050" dirty="0"/>
              <a:t> = </a:t>
            </a:r>
            <a:r>
              <a:rPr lang="en-US" altLang="ko-KR" sz="1050" dirty="0" err="1"/>
              <a:t>e.offsetX</a:t>
            </a:r>
            <a:r>
              <a:rPr lang="en-US" altLang="ko-KR" sz="1050" dirty="0"/>
              <a:t>, </a:t>
            </a:r>
            <a:r>
              <a:rPr lang="en-US" altLang="ko-KR" sz="1050" dirty="0" err="1"/>
              <a:t>curY</a:t>
            </a:r>
            <a:r>
              <a:rPr lang="en-US" altLang="ko-KR" sz="1050" dirty="0"/>
              <a:t> = </a:t>
            </a:r>
            <a:r>
              <a:rPr lang="en-US" altLang="ko-KR" sz="1050" dirty="0" err="1"/>
              <a:t>e.offsetY</a:t>
            </a:r>
            <a:r>
              <a:rPr lang="en-US" altLang="ko-KR" sz="1050" dirty="0"/>
              <a:t>;</a:t>
            </a:r>
          </a:p>
          <a:p>
            <a:pPr defTabSz="180000"/>
            <a:r>
              <a:rPr lang="en-US" altLang="ko-KR" sz="1050" dirty="0" smtClean="0"/>
              <a:t>	draw(</a:t>
            </a:r>
            <a:r>
              <a:rPr lang="en-US" altLang="ko-KR" sz="1050" dirty="0" err="1" smtClean="0"/>
              <a:t>curX</a:t>
            </a:r>
            <a:r>
              <a:rPr lang="en-US" altLang="ko-KR" sz="1050" dirty="0"/>
              <a:t>, </a:t>
            </a:r>
            <a:r>
              <a:rPr lang="en-US" altLang="ko-KR" sz="1050" dirty="0" err="1"/>
              <a:t>curY</a:t>
            </a:r>
            <a:r>
              <a:rPr lang="en-US" altLang="ko-KR" sz="1050" dirty="0"/>
              <a:t>);</a:t>
            </a:r>
          </a:p>
          <a:p>
            <a:pPr defTabSz="180000"/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startX</a:t>
            </a:r>
            <a:r>
              <a:rPr lang="en-US" altLang="ko-KR" sz="1050" dirty="0" smtClean="0"/>
              <a:t> </a:t>
            </a:r>
            <a:r>
              <a:rPr lang="en-US" altLang="ko-KR" sz="1050" dirty="0"/>
              <a:t>= </a:t>
            </a:r>
            <a:r>
              <a:rPr lang="en-US" altLang="ko-KR" sz="1050" dirty="0" err="1"/>
              <a:t>curX</a:t>
            </a:r>
            <a:r>
              <a:rPr lang="en-US" altLang="ko-KR" sz="1050" dirty="0"/>
              <a:t>; </a:t>
            </a:r>
            <a:r>
              <a:rPr lang="en-US" altLang="ko-KR" sz="1050" dirty="0" err="1"/>
              <a:t>startY</a:t>
            </a:r>
            <a:r>
              <a:rPr lang="en-US" altLang="ko-KR" sz="1050" dirty="0"/>
              <a:t> = </a:t>
            </a:r>
            <a:r>
              <a:rPr lang="en-US" altLang="ko-KR" sz="1050" dirty="0" err="1"/>
              <a:t>curY</a:t>
            </a:r>
            <a:r>
              <a:rPr lang="en-US" altLang="ko-KR" sz="1050" dirty="0"/>
              <a:t>;</a:t>
            </a:r>
          </a:p>
          <a:p>
            <a:pPr defTabSz="180000"/>
            <a:r>
              <a:rPr lang="en-US" altLang="ko-KR" sz="1050" dirty="0"/>
              <a:t>}</a:t>
            </a:r>
          </a:p>
          <a:p>
            <a:pPr defTabSz="180000"/>
            <a:r>
              <a:rPr lang="en-US" altLang="ko-KR" sz="1050" b="1" dirty="0" smtClean="0"/>
              <a:t>function </a:t>
            </a:r>
            <a:r>
              <a:rPr lang="en-US" altLang="ko-KR" sz="1050" b="1" dirty="0"/>
              <a:t>out(e) </a:t>
            </a:r>
            <a:r>
              <a:rPr lang="en-US" altLang="ko-KR" sz="1050" dirty="0" smtClean="0"/>
              <a:t>{ dragging </a:t>
            </a:r>
            <a:r>
              <a:rPr lang="en-US" altLang="ko-KR" sz="1050" dirty="0"/>
              <a:t>= false; }</a:t>
            </a:r>
          </a:p>
          <a:p>
            <a:pPr defTabSz="180000"/>
            <a:r>
              <a:rPr lang="en-US" altLang="ko-KR" sz="1050" dirty="0"/>
              <a:t>&lt;/script&gt;</a:t>
            </a:r>
          </a:p>
          <a:p>
            <a:pPr defTabSz="180000"/>
            <a:r>
              <a:rPr lang="en-US" altLang="ko-KR" sz="1050" dirty="0"/>
              <a:t>&lt;/body</a:t>
            </a:r>
            <a:r>
              <a:rPr lang="en-US" altLang="ko-KR" sz="1050" dirty="0" smtClean="0"/>
              <a:t>&gt;</a:t>
            </a:r>
          </a:p>
          <a:p>
            <a:pPr defTabSz="180000"/>
            <a:r>
              <a:rPr lang="en-US" altLang="ko-KR" sz="1050" dirty="0" smtClean="0"/>
              <a:t>&lt;/</a:t>
            </a:r>
            <a:r>
              <a:rPr lang="en-US" altLang="ko-KR" sz="1050" dirty="0"/>
              <a:t>html&gt;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2915816" y="3438385"/>
            <a:ext cx="1584176" cy="442674"/>
          </a:xfrm>
          <a:prstGeom prst="wedgeRoundRectCallou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ko-KR" altLang="en-US" sz="1000" dirty="0" smtClean="0"/>
              <a:t>마우스 </a:t>
            </a:r>
            <a:r>
              <a:rPr lang="ko-KR" altLang="en-US" sz="1000" dirty="0" err="1"/>
              <a:t>리스너</a:t>
            </a:r>
            <a:r>
              <a:rPr lang="ko-KR" altLang="en-US" sz="1000" dirty="0"/>
              <a:t> 등록</a:t>
            </a:r>
            <a:r>
              <a:rPr lang="en-US" altLang="ko-KR" sz="1000" dirty="0"/>
              <a:t>. </a:t>
            </a:r>
            <a:endParaRPr lang="en-US" altLang="ko-KR" sz="1000" dirty="0" smtClean="0"/>
          </a:p>
          <a:p>
            <a:pPr defTabSz="180000"/>
            <a:r>
              <a:rPr lang="en-US" altLang="ko-KR" sz="1000" dirty="0" smtClean="0"/>
              <a:t>e</a:t>
            </a:r>
            <a:r>
              <a:rPr lang="ko-KR" altLang="en-US" sz="1000" dirty="0"/>
              <a:t>는 </a:t>
            </a:r>
            <a:r>
              <a:rPr lang="en-US" altLang="ko-KR" sz="1000" dirty="0" err="1"/>
              <a:t>MouseEvent</a:t>
            </a:r>
            <a:r>
              <a:rPr lang="en-US" altLang="ko-KR" sz="1000" dirty="0"/>
              <a:t> </a:t>
            </a:r>
            <a:r>
              <a:rPr lang="ko-KR" altLang="en-US" sz="1000" dirty="0"/>
              <a:t>객체</a:t>
            </a:r>
          </a:p>
        </p:txBody>
      </p:sp>
    </p:spTree>
    <p:extLst>
      <p:ext uri="{BB962C8B-B14F-4D97-AF65-F5344CB8AC3E}">
        <p14:creationId xmlns:p14="http://schemas.microsoft.com/office/powerpoint/2010/main" val="1696210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&lt;canvas&gt; </a:t>
            </a:r>
            <a:r>
              <a:rPr lang="ko-KR" altLang="en-US" dirty="0" smtClean="0"/>
              <a:t>태그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웹 페이지에 캔버스 영역 만들기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웹 페이지에 빈 </a:t>
            </a:r>
            <a:r>
              <a:rPr lang="ko-KR" altLang="en-US" dirty="0"/>
              <a:t>캔버스 </a:t>
            </a:r>
            <a:r>
              <a:rPr lang="ko-KR" altLang="en-US" dirty="0" smtClean="0"/>
              <a:t>공간 할당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</a:t>
            </a:r>
            <a:r>
              <a:rPr lang="en-US" altLang="ko-KR" dirty="0" smtClean="0"/>
              <a:t>) 300x400 </a:t>
            </a:r>
            <a:r>
              <a:rPr lang="ko-KR" altLang="en-US" dirty="0" smtClean="0"/>
              <a:t>크기의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캔버스 공간 할당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403648" y="5229200"/>
            <a:ext cx="5472608" cy="8679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190500" fontAlgn="base" latinLnBrk="0">
              <a:lnSpc>
                <a:spcPct val="120000"/>
              </a:lnSpc>
            </a:pP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&lt;canvas id="grade" width="300" height="150"&gt;</a:t>
            </a:r>
          </a:p>
          <a:p>
            <a:pPr marL="190500" fontAlgn="base" latinLnBrk="0">
              <a:lnSpc>
                <a:spcPct val="120000"/>
              </a:lnSpc>
            </a:pP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&lt;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p&gt;canvas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가 지원되지 않네요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.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죄송합니다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.&lt;/p&gt;</a:t>
            </a:r>
          </a:p>
          <a:p>
            <a:pPr marL="190500" fontAlgn="base" latinLnBrk="0">
              <a:lnSpc>
                <a:spcPct val="120000"/>
              </a:lnSpc>
            </a:pP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&lt;/canvas&gt;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48" y="1916832"/>
            <a:ext cx="8320265" cy="224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025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7258" y="1853639"/>
            <a:ext cx="2467150" cy="3240360"/>
          </a:xfrm>
          <a:prstGeom prst="rect">
            <a:avLst/>
          </a:prstGeom>
        </p:spPr>
      </p:pic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11–1 </a:t>
            </a:r>
            <a:r>
              <a:rPr lang="ko-KR" altLang="en-US" dirty="0" smtClean="0"/>
              <a:t>캔버스 만들기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683568" y="1916832"/>
            <a:ext cx="4634131" cy="310854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 smtClean="0"/>
              <a:t>&lt;!DOCTYPE html&gt;</a:t>
            </a:r>
          </a:p>
          <a:p>
            <a:pPr defTabSz="180000"/>
            <a:r>
              <a:rPr lang="en-US" altLang="ko-KR" sz="1400" dirty="0" smtClean="0"/>
              <a:t>&lt;html&gt;</a:t>
            </a:r>
          </a:p>
          <a:p>
            <a:pPr defTabSz="180000"/>
            <a:r>
              <a:rPr lang="en-US" altLang="ko-KR" sz="1400" dirty="0" smtClean="0"/>
              <a:t>&lt;head&gt;&lt;title&gt;</a:t>
            </a:r>
            <a:r>
              <a:rPr lang="ko-KR" altLang="en-US" sz="1400" dirty="0" smtClean="0"/>
              <a:t>캔버스 만들기</a:t>
            </a:r>
            <a:r>
              <a:rPr lang="en-US" altLang="ko-KR" sz="1400" dirty="0" smtClean="0"/>
              <a:t>&lt;/title&gt;&lt;/head&gt;</a:t>
            </a:r>
          </a:p>
          <a:p>
            <a:pPr defTabSz="180000"/>
            <a:r>
              <a:rPr lang="en-US" altLang="ko-KR" sz="1400" dirty="0" smtClean="0"/>
              <a:t>&lt;body&gt;</a:t>
            </a:r>
          </a:p>
          <a:p>
            <a:pPr defTabSz="180000"/>
            <a:r>
              <a:rPr lang="en-US" altLang="ko-KR" sz="1400" dirty="0" smtClean="0"/>
              <a:t>&lt;h3&gt;3 </a:t>
            </a:r>
            <a:r>
              <a:rPr lang="ko-KR" altLang="en-US" sz="1400" dirty="0" smtClean="0"/>
              <a:t>개의 캔버스 만들기</a:t>
            </a:r>
            <a:r>
              <a:rPr lang="en-US" altLang="ko-KR" sz="1400" dirty="0" smtClean="0"/>
              <a:t>&lt;/h3&gt;</a:t>
            </a:r>
          </a:p>
          <a:p>
            <a:pPr defTabSz="180000"/>
            <a:r>
              <a:rPr lang="en-US" altLang="ko-KR" sz="1400" dirty="0" smtClean="0"/>
              <a:t>&lt;</a:t>
            </a:r>
            <a:r>
              <a:rPr lang="en-US" altLang="ko-KR" sz="1400" dirty="0" err="1" smtClean="0"/>
              <a:t>hr</a:t>
            </a:r>
            <a:r>
              <a:rPr lang="en-US" altLang="ko-KR" sz="1400" dirty="0" smtClean="0"/>
              <a:t>&gt;</a:t>
            </a:r>
          </a:p>
          <a:p>
            <a:pPr defTabSz="180000"/>
            <a:r>
              <a:rPr lang="en-US" altLang="ko-KR" sz="1400" dirty="0" smtClean="0"/>
              <a:t>&lt;</a:t>
            </a:r>
            <a:r>
              <a:rPr lang="en-US" altLang="ko-KR" sz="1400" b="1" dirty="0" smtClean="0"/>
              <a:t>canvas</a:t>
            </a:r>
            <a:r>
              <a:rPr lang="en-US" altLang="ko-KR" sz="1400" dirty="0" smtClean="0"/>
              <a:t> id="canvas1" width="150" height="100"</a:t>
            </a:r>
          </a:p>
          <a:p>
            <a:pPr defTabSz="180000"/>
            <a:r>
              <a:rPr lang="en-US" altLang="ko-KR" sz="1400" dirty="0" smtClean="0"/>
              <a:t>	style="</a:t>
            </a:r>
            <a:r>
              <a:rPr lang="en-US" altLang="ko-KR" sz="1400" dirty="0" err="1" smtClean="0"/>
              <a:t>background-color:lightblue</a:t>
            </a:r>
            <a:r>
              <a:rPr lang="en-US" altLang="ko-KR" sz="1400" dirty="0" smtClean="0"/>
              <a:t>"&gt;&lt;/canvas&gt;</a:t>
            </a:r>
          </a:p>
          <a:p>
            <a:pPr defTabSz="180000"/>
            <a:r>
              <a:rPr lang="en-US" altLang="ko-KR" sz="1400" dirty="0" smtClean="0"/>
              <a:t>&lt;</a:t>
            </a:r>
            <a:r>
              <a:rPr lang="en-US" altLang="ko-KR" sz="1400" b="1" dirty="0" smtClean="0"/>
              <a:t>canvas</a:t>
            </a:r>
            <a:r>
              <a:rPr lang="en-US" altLang="ko-KR" sz="1400" dirty="0" smtClean="0"/>
              <a:t> id="canvas2" width="150" height="100"		style="</a:t>
            </a:r>
            <a:r>
              <a:rPr lang="en-US" altLang="ko-KR" sz="1400" dirty="0" err="1" smtClean="0"/>
              <a:t>background-color:violet</a:t>
            </a:r>
            <a:r>
              <a:rPr lang="en-US" altLang="ko-KR" sz="1400" dirty="0" smtClean="0"/>
              <a:t>"&gt;&lt;/canvas&gt;&lt;</a:t>
            </a:r>
            <a:r>
              <a:rPr lang="en-US" altLang="ko-KR" sz="1400" dirty="0" err="1" smtClean="0"/>
              <a:t>br</a:t>
            </a:r>
            <a:r>
              <a:rPr lang="en-US" altLang="ko-KR" sz="1400" dirty="0" smtClean="0"/>
              <a:t>&gt;	 </a:t>
            </a:r>
          </a:p>
          <a:p>
            <a:pPr defTabSz="180000"/>
            <a:r>
              <a:rPr lang="en-US" altLang="ko-KR" sz="1400" dirty="0" smtClean="0"/>
              <a:t>&lt;</a:t>
            </a:r>
            <a:r>
              <a:rPr lang="en-US" altLang="ko-KR" sz="1400" b="1" dirty="0" smtClean="0"/>
              <a:t>canvas</a:t>
            </a:r>
            <a:r>
              <a:rPr lang="en-US" altLang="ko-KR" sz="1400" dirty="0" smtClean="0"/>
              <a:t> id="canvas3" </a:t>
            </a:r>
            <a:r>
              <a:rPr lang="en-US" altLang="ko-KR" sz="1400" b="1" dirty="0" smtClean="0"/>
              <a:t>width="300" height="150"</a:t>
            </a:r>
          </a:p>
          <a:p>
            <a:pPr defTabSz="180000"/>
            <a:r>
              <a:rPr lang="en-US" altLang="ko-KR" sz="1400" b="1" dirty="0" smtClean="0"/>
              <a:t>	</a:t>
            </a:r>
            <a:r>
              <a:rPr lang="en-US" altLang="ko-KR" sz="1400" dirty="0" smtClean="0"/>
              <a:t>style="</a:t>
            </a:r>
            <a:r>
              <a:rPr lang="en-US" altLang="ko-KR" sz="1400" dirty="0" err="1" smtClean="0"/>
              <a:t>background-color:yellow</a:t>
            </a:r>
            <a:r>
              <a:rPr lang="en-US" altLang="ko-KR" sz="1400" dirty="0" smtClean="0"/>
              <a:t>"</a:t>
            </a:r>
            <a:r>
              <a:rPr lang="en-US" altLang="ko-KR" sz="1400" b="1" dirty="0" smtClean="0"/>
              <a:t>&gt;&lt;/canvas&gt;</a:t>
            </a:r>
          </a:p>
          <a:p>
            <a:pPr defTabSz="180000"/>
            <a:r>
              <a:rPr lang="en-US" altLang="ko-KR" sz="1400" dirty="0" smtClean="0"/>
              <a:t>&lt;/body&gt;</a:t>
            </a:r>
          </a:p>
          <a:p>
            <a:pPr defTabSz="180000"/>
            <a:r>
              <a:rPr lang="en-US" altLang="ko-KR" sz="1400" dirty="0" smtClean="0"/>
              <a:t>&lt;/html&gt;</a:t>
            </a:r>
            <a:endParaRPr lang="ko-KR" altLang="en-US" sz="1400" dirty="0"/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6372200" y="5242146"/>
            <a:ext cx="1468964" cy="288032"/>
          </a:xfrm>
          <a:prstGeom prst="wedgeRoundRectCallout">
            <a:avLst>
              <a:gd name="adj1" fmla="val 28343"/>
              <a:gd name="adj2" fmla="val -14610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3</a:t>
            </a:r>
            <a:r>
              <a:rPr lang="en-US" altLang="ko-KR" sz="1000" dirty="0" smtClean="0">
                <a:solidFill>
                  <a:schemeClr val="tx1"/>
                </a:solidFill>
              </a:rPr>
              <a:t>00x150 </a:t>
            </a:r>
            <a:r>
              <a:rPr lang="ko-KR" altLang="en-US" sz="1000" dirty="0" smtClean="0">
                <a:solidFill>
                  <a:schemeClr val="tx1"/>
                </a:solidFill>
              </a:rPr>
              <a:t>캔버스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5749049" y="3412121"/>
            <a:ext cx="864096" cy="216024"/>
          </a:xfrm>
          <a:prstGeom prst="wedgeRoundRectCallout">
            <a:avLst>
              <a:gd name="adj1" fmla="val 28343"/>
              <a:gd name="adj2" fmla="val -14610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canvas1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7545374" y="3412121"/>
            <a:ext cx="864096" cy="216024"/>
          </a:xfrm>
          <a:prstGeom prst="wedgeRoundRectCallout">
            <a:avLst>
              <a:gd name="adj1" fmla="val -72718"/>
              <a:gd name="adj2" fmla="val -9484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canvas2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5749049" y="4500504"/>
            <a:ext cx="864096" cy="216024"/>
          </a:xfrm>
          <a:prstGeom prst="wedgeRoundRectCallout">
            <a:avLst>
              <a:gd name="adj1" fmla="val 30540"/>
              <a:gd name="adj2" fmla="val -9923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canvas3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24675" y="1371055"/>
            <a:ext cx="62821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</a:rPr>
              <a:t>&lt;canvas&gt;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태그를 이용하여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</a:rPr>
              <a:t>3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개의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캔버스를 가진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</a:rPr>
              <a:t>HTML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페이지를 만들어라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14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캔버스</a:t>
            </a:r>
            <a:r>
              <a:rPr lang="en-US" altLang="ko-KR" smtClean="0"/>
              <a:t>(canvas) </a:t>
            </a:r>
            <a:r>
              <a:rPr lang="ko-KR" altLang="en-US" smtClean="0"/>
              <a:t>객체 다루기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ko-KR" altLang="en-US" sz="1800" dirty="0" smtClean="0"/>
              <a:t>캔버스 공간 할당</a:t>
            </a:r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r>
              <a:rPr lang="ko-KR" altLang="en-US" sz="1800" dirty="0" smtClean="0"/>
              <a:t>캔버스 객체 찾기</a:t>
            </a:r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r>
              <a:rPr lang="ko-KR" altLang="en-US" sz="1800" dirty="0" smtClean="0"/>
              <a:t>캔버스 </a:t>
            </a:r>
            <a:r>
              <a:rPr lang="ko-KR" altLang="en-US" sz="1800" dirty="0" err="1" smtClean="0"/>
              <a:t>컨텍스트</a:t>
            </a:r>
            <a:r>
              <a:rPr lang="ko-KR" altLang="en-US" sz="1800" dirty="0" smtClean="0"/>
              <a:t> 얻어내기 </a:t>
            </a:r>
            <a:r>
              <a:rPr lang="en-US" altLang="ko-KR" sz="1800" dirty="0" smtClean="0"/>
              <a:t>: </a:t>
            </a:r>
            <a:r>
              <a:rPr lang="ko-KR" altLang="en-US" sz="1600" dirty="0" smtClean="0"/>
              <a:t>캔버스에 그림 그리는 도구</a:t>
            </a:r>
            <a:r>
              <a:rPr lang="en-US" altLang="ko-KR" sz="1600" dirty="0" smtClean="0"/>
              <a:t>(</a:t>
            </a:r>
            <a:r>
              <a:rPr lang="ko-KR" altLang="en-US" sz="1600" dirty="0" err="1" smtClean="0"/>
              <a:t>컨텍스트</a:t>
            </a:r>
            <a:r>
              <a:rPr lang="en-US" altLang="ko-KR" sz="1600" dirty="0" smtClean="0"/>
              <a:t>)</a:t>
            </a:r>
            <a:r>
              <a:rPr lang="ko-KR" altLang="en-US" sz="1600" dirty="0" smtClean="0"/>
              <a:t> 얻어내기</a:t>
            </a:r>
            <a:endParaRPr lang="en-US" altLang="ko-KR" sz="1600" dirty="0" smtClean="0"/>
          </a:p>
          <a:p>
            <a:pPr lvl="2"/>
            <a:endParaRPr lang="en-US" altLang="ko-KR" sz="1600" dirty="0" smtClean="0"/>
          </a:p>
          <a:p>
            <a:pPr lvl="1"/>
            <a:r>
              <a:rPr lang="ko-KR" altLang="en-US" sz="1800" dirty="0" smtClean="0"/>
              <a:t>캔버스에 사각형 그리기</a:t>
            </a:r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r>
              <a:rPr lang="ko-KR" altLang="en-US" sz="1800" dirty="0" smtClean="0"/>
              <a:t>캔버스의 크기</a:t>
            </a:r>
            <a:r>
              <a:rPr lang="en-US" altLang="ko-KR" sz="1800" dirty="0" smtClean="0"/>
              <a:t>, canvas</a:t>
            </a:r>
            <a:r>
              <a:rPr lang="ko-KR" altLang="en-US" sz="1800" dirty="0" smtClean="0"/>
              <a:t>의 </a:t>
            </a:r>
            <a:r>
              <a:rPr lang="en-US" altLang="ko-KR" sz="1800" dirty="0" smtClean="0"/>
              <a:t>width</a:t>
            </a:r>
            <a:r>
              <a:rPr lang="ko-KR" altLang="en-US" sz="1800" dirty="0" smtClean="0"/>
              <a:t>와 </a:t>
            </a:r>
            <a:r>
              <a:rPr lang="en-US" altLang="ko-KR" sz="1800" dirty="0" smtClean="0"/>
              <a:t>height </a:t>
            </a:r>
            <a:r>
              <a:rPr lang="ko-KR" altLang="en-US" sz="1800" dirty="0" err="1" smtClean="0"/>
              <a:t>프로퍼티</a:t>
            </a:r>
            <a:endParaRPr lang="en-US" altLang="ko-KR" sz="1800" dirty="0" smtClean="0"/>
          </a:p>
          <a:p>
            <a:pPr lvl="1"/>
            <a:endParaRPr lang="en-US" altLang="ko-KR" sz="1800" dirty="0"/>
          </a:p>
          <a:p>
            <a:pPr lvl="1"/>
            <a:endParaRPr lang="en-US" altLang="ko-KR" sz="1800" dirty="0" smtClean="0"/>
          </a:p>
          <a:p>
            <a:pPr lvl="1"/>
            <a:endParaRPr lang="en-US" altLang="ko-KR" sz="1800" dirty="0"/>
          </a:p>
          <a:p>
            <a:pPr lvl="1"/>
            <a:r>
              <a:rPr lang="ko-KR" altLang="en-US" sz="1800" dirty="0"/>
              <a:t>캔버스의 스타일 제어</a:t>
            </a:r>
          </a:p>
          <a:p>
            <a:pPr lvl="1"/>
            <a:endParaRPr lang="ko-KR" altLang="en-US" sz="1800" dirty="0" smtClean="0"/>
          </a:p>
          <a:p>
            <a:endParaRPr lang="en-US" altLang="ko-KR" dirty="0" smtClean="0"/>
          </a:p>
          <a:p>
            <a:pPr lvl="1"/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6</a:t>
            </a:fld>
            <a:endParaRPr lang="ko-KR" altLang="en-US"/>
          </a:p>
        </p:txBody>
      </p:sp>
      <p:grpSp>
        <p:nvGrpSpPr>
          <p:cNvPr id="9" name="그룹 8"/>
          <p:cNvGrpSpPr/>
          <p:nvPr/>
        </p:nvGrpSpPr>
        <p:grpSpPr>
          <a:xfrm>
            <a:off x="5724128" y="4773043"/>
            <a:ext cx="2016223" cy="1296144"/>
            <a:chOff x="3100387" y="1857375"/>
            <a:chExt cx="5229399" cy="3143250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00387" y="1857375"/>
              <a:ext cx="2943225" cy="3143250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96136" y="1876480"/>
              <a:ext cx="2533650" cy="3076575"/>
            </a:xfrm>
            <a:prstGeom prst="rect">
              <a:avLst/>
            </a:prstGeom>
          </p:spPr>
        </p:pic>
      </p:grpSp>
      <p:sp>
        <p:nvSpPr>
          <p:cNvPr id="5" name="직사각형 4"/>
          <p:cNvSpPr/>
          <p:nvPr/>
        </p:nvSpPr>
        <p:spPr>
          <a:xfrm>
            <a:off x="1416654" y="1680048"/>
            <a:ext cx="5500347" cy="276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190500" fontAlgn="base" latinLnBrk="0"/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&lt;canvas id="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myCanvas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" </a:t>
            </a:r>
            <a:r>
              <a:rPr lang="en-US" altLang="ko-KR" sz="1200" b="1" kern="0" dirty="0">
                <a:solidFill>
                  <a:srgbClr val="000000"/>
                </a:solidFill>
                <a:latin typeface="+mj-ea"/>
                <a:ea typeface="+mj-ea"/>
              </a:rPr>
              <a:t>width="300" height="150"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&gt;&lt;/canvas&gt;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381715" y="2398647"/>
            <a:ext cx="5535286" cy="2769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190500" fontAlgn="base" latinLnBrk="0"/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canvas = 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document.getElementById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("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myCanvas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"); </a:t>
            </a:r>
            <a:endParaRPr lang="ko-KR" altLang="en-US" sz="12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381715" y="3117006"/>
            <a:ext cx="5508473" cy="2769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190500" fontAlgn="base" latinLnBrk="0"/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context = 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canvas.</a:t>
            </a:r>
            <a:r>
              <a:rPr lang="en-US" altLang="ko-KR" sz="1200" b="1" kern="0" dirty="0" err="1">
                <a:solidFill>
                  <a:srgbClr val="000000"/>
                </a:solidFill>
                <a:latin typeface="+mj-ea"/>
                <a:ea typeface="+mj-ea"/>
              </a:rPr>
              <a:t>getContext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("2d");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1381715" y="3789823"/>
            <a:ext cx="6286629" cy="6463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context.rect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(60, 60, 50, 50); 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		// 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context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에 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(60, 60)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에서 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50x50 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크기의 </a:t>
            </a:r>
            <a:r>
              <a:rPr lang="ko-KR" altLang="en-US" sz="1200" kern="0" dirty="0" smtClean="0">
                <a:solidFill>
                  <a:srgbClr val="000000"/>
                </a:solidFill>
                <a:latin typeface="+mj-ea"/>
                <a:ea typeface="+mj-ea"/>
              </a:rPr>
              <a:t>사각형 그리기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endParaRPr lang="ko-KR" altLang="en-US" sz="12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context.strokeStyle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= "blue"; 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// 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선 색을 파란 색으로 설정</a:t>
            </a:r>
          </a:p>
          <a:p>
            <a:pPr marL="190500" defTabSz="180000" fontAlgn="base" latinLnBrk="0"/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context.stroke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(); 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		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				// 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context 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내에 구성된 도형을 캔버스에 그린다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.</a:t>
            </a:r>
            <a:endParaRPr lang="ko-KR" altLang="en-US" sz="12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381715" y="4833146"/>
            <a:ext cx="4306992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200" kern="0" dirty="0" err="1" smtClean="0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canvas = 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document.getElementById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("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myCanvas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");</a:t>
            </a:r>
          </a:p>
          <a:p>
            <a:pPr marL="190500" defTabSz="180000" fontAlgn="base" latinLnBrk="0"/>
            <a:r>
              <a:rPr lang="en-US" altLang="ko-KR" sz="1200" kern="0" dirty="0" err="1" smtClean="0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width = 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canvas.width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;</a:t>
            </a:r>
          </a:p>
          <a:p>
            <a:pPr marL="190500" defTabSz="180000" fontAlgn="base" latinLnBrk="0"/>
            <a:r>
              <a:rPr lang="en-US" altLang="ko-KR" sz="1200" kern="0" dirty="0" err="1" smtClean="0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height = 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canvas.height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;</a:t>
            </a:r>
          </a:p>
          <a:p>
            <a:pPr marL="190500" defTabSz="180000" fontAlgn="base" latinLnBrk="0"/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alert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("</a:t>
            </a:r>
            <a:r>
              <a:rPr lang="ko-KR" altLang="en-US" sz="1200" kern="0" dirty="0">
                <a:solidFill>
                  <a:srgbClr val="000000"/>
                </a:solidFill>
                <a:latin typeface="+mj-ea"/>
                <a:ea typeface="+mj-ea"/>
              </a:rPr>
              <a:t>캔버스는 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" + width + "x" + height</a:t>
            </a:r>
            <a:r>
              <a:rPr lang="en-US" altLang="ko-KR" sz="1200" kern="0" dirty="0" smtClean="0">
                <a:solidFill>
                  <a:srgbClr val="000000"/>
                </a:solidFill>
                <a:latin typeface="+mj-ea"/>
                <a:ea typeface="+mj-ea"/>
              </a:rPr>
              <a:t>);</a:t>
            </a:r>
            <a:endParaRPr lang="en-US" altLang="ko-KR" sz="12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1381715" y="6252993"/>
            <a:ext cx="4306992" cy="2769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190500" fontAlgn="base" latinLnBrk="0"/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canvas.</a:t>
            </a:r>
            <a:r>
              <a:rPr lang="en-US" altLang="ko-KR" sz="1200" b="1" kern="0" dirty="0" err="1">
                <a:solidFill>
                  <a:srgbClr val="000000"/>
                </a:solidFill>
                <a:latin typeface="+mj-ea"/>
                <a:ea typeface="+mj-ea"/>
              </a:rPr>
              <a:t>style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.backgroundColor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 ="</a:t>
            </a:r>
            <a:r>
              <a:rPr lang="en-US" altLang="ko-KR" sz="1200" kern="0" dirty="0" err="1">
                <a:solidFill>
                  <a:srgbClr val="000000"/>
                </a:solidFill>
                <a:latin typeface="+mj-ea"/>
                <a:ea typeface="+mj-ea"/>
              </a:rPr>
              <a:t>yellowgreen</a:t>
            </a:r>
            <a:r>
              <a:rPr lang="en-US" altLang="ko-KR" sz="1200" kern="0" dirty="0">
                <a:solidFill>
                  <a:srgbClr val="000000"/>
                </a:solidFill>
                <a:latin typeface="+mj-ea"/>
                <a:ea typeface="+mj-ea"/>
              </a:rPr>
              <a:t>";</a:t>
            </a:r>
          </a:p>
        </p:txBody>
      </p:sp>
    </p:spTree>
    <p:extLst>
      <p:ext uri="{BB962C8B-B14F-4D97-AF65-F5344CB8AC3E}">
        <p14:creationId xmlns:p14="http://schemas.microsoft.com/office/powerpoint/2010/main" val="288936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11–2 </a:t>
            </a:r>
            <a:r>
              <a:rPr lang="ko-KR" altLang="en-US" dirty="0" smtClean="0"/>
              <a:t>캔버스 </a:t>
            </a:r>
            <a:r>
              <a:rPr lang="ko-KR" altLang="en-US" dirty="0"/>
              <a:t>그리기 맛보기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49649" y="1340768"/>
            <a:ext cx="6410672" cy="526297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</a:t>
            </a:r>
            <a:r>
              <a:rPr lang="en-US" altLang="ko-KR" sz="1200" dirty="0" smtClean="0"/>
              <a:t>&gt;&lt;</a:t>
            </a:r>
            <a:r>
              <a:rPr lang="en-US" altLang="ko-KR" sz="1200" dirty="0"/>
              <a:t>head&gt;&lt;title&gt;</a:t>
            </a:r>
            <a:r>
              <a:rPr lang="ko-KR" altLang="en-US" sz="1200" dirty="0"/>
              <a:t>캔버스 그리기 맛보기</a:t>
            </a:r>
            <a:r>
              <a:rPr lang="en-US" altLang="ko-KR" sz="1200" dirty="0"/>
              <a:t>&lt;/title&gt;&lt;/head&gt;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&lt;h3&gt;</a:t>
            </a:r>
            <a:r>
              <a:rPr lang="ko-KR" altLang="en-US" sz="1200" dirty="0"/>
              <a:t>캔버스 그리기 맛보기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&lt;canvas id="</a:t>
            </a:r>
            <a:r>
              <a:rPr lang="en-US" altLang="ko-KR" sz="1200" dirty="0" err="1"/>
              <a:t>myCanvas</a:t>
            </a:r>
            <a:r>
              <a:rPr lang="en-US" altLang="ko-KR" sz="1200" dirty="0"/>
              <a:t>" style="</a:t>
            </a:r>
            <a:r>
              <a:rPr lang="en-US" altLang="ko-KR" sz="1200" dirty="0" err="1"/>
              <a:t>background-color:aliceblue</a:t>
            </a:r>
            <a:r>
              <a:rPr lang="en-US" altLang="ko-KR" sz="1200" dirty="0"/>
              <a:t>"</a:t>
            </a:r>
          </a:p>
          <a:p>
            <a:pPr defTabSz="180000"/>
            <a:r>
              <a:rPr lang="en-US" altLang="ko-KR" sz="1200" dirty="0"/>
              <a:t>    width="250" height="150"&gt;&lt;/canvas&gt;</a:t>
            </a:r>
          </a:p>
          <a:p>
            <a:pPr defTabSz="180000"/>
            <a:r>
              <a:rPr lang="en-US" altLang="ko-KR" sz="1200" dirty="0"/>
              <a:t>&lt;script&gt;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err="1" smtClean="0"/>
              <a:t>var</a:t>
            </a:r>
            <a:r>
              <a:rPr lang="en-US" altLang="ko-KR" sz="1200" b="1" dirty="0" smtClean="0"/>
              <a:t> </a:t>
            </a:r>
            <a:r>
              <a:rPr lang="en-US" altLang="ko-KR" sz="1200" b="1" dirty="0"/>
              <a:t>canvas = </a:t>
            </a:r>
            <a:r>
              <a:rPr lang="en-US" altLang="ko-KR" sz="1200" b="1" dirty="0" err="1"/>
              <a:t>document.getElementById</a:t>
            </a:r>
            <a:r>
              <a:rPr lang="en-US" altLang="ko-KR" sz="1200" b="1" dirty="0"/>
              <a:t>("</a:t>
            </a:r>
            <a:r>
              <a:rPr lang="en-US" altLang="ko-KR" sz="1200" b="1" dirty="0" err="1"/>
              <a:t>myCanvas</a:t>
            </a:r>
            <a:r>
              <a:rPr lang="en-US" altLang="ko-KR" sz="1200" b="1" dirty="0"/>
              <a:t>");</a:t>
            </a:r>
          </a:p>
          <a:p>
            <a:pPr defTabSz="180000"/>
            <a:r>
              <a:rPr lang="en-US" altLang="ko-KR" sz="1200" b="1" dirty="0" smtClean="0"/>
              <a:t>	</a:t>
            </a:r>
            <a:r>
              <a:rPr lang="en-US" altLang="ko-KR" sz="1200" b="1" dirty="0" err="1" smtClean="0"/>
              <a:t>var</a:t>
            </a:r>
            <a:r>
              <a:rPr lang="en-US" altLang="ko-KR" sz="1200" b="1" dirty="0" smtClean="0"/>
              <a:t> </a:t>
            </a:r>
            <a:r>
              <a:rPr lang="en-US" altLang="ko-KR" sz="1200" b="1" dirty="0"/>
              <a:t>context = </a:t>
            </a:r>
            <a:r>
              <a:rPr lang="en-US" altLang="ko-KR" sz="1200" b="1" dirty="0" err="1"/>
              <a:t>canvas.getContext</a:t>
            </a:r>
            <a:r>
              <a:rPr lang="en-US" altLang="ko-KR" sz="1200" b="1" dirty="0"/>
              <a:t>("2d");</a:t>
            </a:r>
          </a:p>
          <a:p>
            <a:pPr defTabSz="180000"/>
            <a:endParaRPr lang="ko-KR" altLang="en-US" sz="1200" dirty="0"/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smtClean="0"/>
              <a:t>// </a:t>
            </a:r>
            <a:r>
              <a:rPr lang="ko-KR" altLang="en-US" sz="1200" b="1" dirty="0" err="1"/>
              <a:t>파란선으로</a:t>
            </a:r>
            <a:r>
              <a:rPr lang="ko-KR" altLang="en-US" sz="1200" b="1" dirty="0"/>
              <a:t> 사각형 그리기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context.beginPath</a:t>
            </a:r>
            <a:r>
              <a:rPr lang="en-US" altLang="ko-KR" sz="1200" dirty="0"/>
              <a:t>(); // </a:t>
            </a:r>
            <a:r>
              <a:rPr lang="ko-KR" altLang="en-US" sz="1200" dirty="0"/>
              <a:t>빈 경로 만들기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context.strokeStyle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= "blue"; // </a:t>
            </a:r>
            <a:r>
              <a:rPr lang="ko-KR" altLang="en-US" sz="1200" dirty="0"/>
              <a:t>선 색  설정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context.rect</a:t>
            </a:r>
            <a:r>
              <a:rPr lang="en-US" altLang="ko-KR" sz="1200" dirty="0" smtClean="0"/>
              <a:t>(30</a:t>
            </a:r>
            <a:r>
              <a:rPr lang="en-US" altLang="ko-KR" sz="1200" dirty="0"/>
              <a:t>, 30, 50, 50); // (30,30)</a:t>
            </a:r>
            <a:r>
              <a:rPr lang="ko-KR" altLang="en-US" sz="1200" dirty="0"/>
              <a:t>에서 </a:t>
            </a:r>
            <a:r>
              <a:rPr lang="en-US" altLang="ko-KR" sz="1200" dirty="0"/>
              <a:t>50x50 </a:t>
            </a:r>
            <a:r>
              <a:rPr lang="ko-KR" altLang="en-US" sz="1200" dirty="0"/>
              <a:t>크기 사각형을 경로에 삽입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context.stroke</a:t>
            </a:r>
            <a:r>
              <a:rPr lang="en-US" altLang="ko-KR" sz="1200" dirty="0"/>
              <a:t>(); // </a:t>
            </a:r>
            <a:r>
              <a:rPr lang="ko-KR" altLang="en-US" sz="1200" dirty="0"/>
              <a:t>경로에 있는 모든 도형의 외곽선 그리기</a:t>
            </a:r>
          </a:p>
          <a:p>
            <a:pPr defTabSz="180000"/>
            <a:endParaRPr lang="ko-KR" altLang="en-US" sz="1200" dirty="0"/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smtClean="0"/>
              <a:t>// </a:t>
            </a:r>
            <a:r>
              <a:rPr lang="en-US" altLang="ko-KR" sz="1200" b="1" dirty="0"/>
              <a:t>violet </a:t>
            </a:r>
            <a:r>
              <a:rPr lang="ko-KR" altLang="en-US" sz="1200" b="1" dirty="0"/>
              <a:t>색으로 채운 사각형 그리기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context.beginPath</a:t>
            </a:r>
            <a:r>
              <a:rPr lang="en-US" altLang="ko-KR" sz="1200" dirty="0"/>
              <a:t>(); // </a:t>
            </a:r>
            <a:r>
              <a:rPr lang="ko-KR" altLang="en-US" sz="1200" dirty="0"/>
              <a:t>빈 경로 만들기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context.fillStyle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= "violet"; // </a:t>
            </a:r>
            <a:r>
              <a:rPr lang="ko-KR" altLang="en-US" sz="1200" dirty="0"/>
              <a:t>채우기 색 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context.rect</a:t>
            </a:r>
            <a:r>
              <a:rPr lang="en-US" altLang="ko-KR" sz="1200" dirty="0" smtClean="0"/>
              <a:t>(60</a:t>
            </a:r>
            <a:r>
              <a:rPr lang="en-US" altLang="ko-KR" sz="1200" dirty="0"/>
              <a:t>, 60, 50, 50); // (60,60)</a:t>
            </a:r>
            <a:r>
              <a:rPr lang="ko-KR" altLang="en-US" sz="1200" dirty="0"/>
              <a:t>에서 </a:t>
            </a:r>
            <a:r>
              <a:rPr lang="en-US" altLang="ko-KR" sz="1200" dirty="0"/>
              <a:t>50x50 </a:t>
            </a:r>
            <a:r>
              <a:rPr lang="ko-KR" altLang="en-US" sz="1200" dirty="0"/>
              <a:t>크기 사각형을 경로에 삽입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context.fill</a:t>
            </a:r>
            <a:r>
              <a:rPr lang="en-US" altLang="ko-KR" sz="1200" dirty="0"/>
              <a:t>(); // </a:t>
            </a:r>
            <a:r>
              <a:rPr lang="ko-KR" altLang="en-US" sz="1200" dirty="0"/>
              <a:t>경로에 있는 모든 도형의 내부만 채워 그리기</a:t>
            </a:r>
          </a:p>
          <a:p>
            <a:pPr defTabSz="180000"/>
            <a:endParaRPr lang="ko-KR" altLang="en-US" sz="1200" dirty="0"/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smtClean="0"/>
              <a:t>// </a:t>
            </a:r>
            <a:r>
              <a:rPr lang="en-US" altLang="ko-KR" sz="1200" b="1" dirty="0"/>
              <a:t>green </a:t>
            </a:r>
            <a:r>
              <a:rPr lang="ko-KR" altLang="en-US" sz="1200" b="1" dirty="0"/>
              <a:t>색으로 텍스트 내부만 그리기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context.font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= "20px Gothic</a:t>
            </a:r>
            <a:r>
              <a:rPr lang="en-US" altLang="ko-KR" sz="1200" dirty="0" smtClean="0"/>
              <a:t>";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context.fillStyle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= "green"; // </a:t>
            </a:r>
            <a:r>
              <a:rPr lang="ko-KR" altLang="en-US" sz="1200" dirty="0"/>
              <a:t>채우기 색 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context.fillText</a:t>
            </a:r>
            <a:r>
              <a:rPr lang="en-US" altLang="ko-KR" sz="1200" dirty="0"/>
              <a:t>("Text in Canvas", 100, 50); // </a:t>
            </a:r>
            <a:r>
              <a:rPr lang="ko-KR" altLang="en-US" sz="1200" dirty="0"/>
              <a:t>텍스트를 경로에 넣지 않고 바로  그리기</a:t>
            </a:r>
          </a:p>
          <a:p>
            <a:pPr defTabSz="180000"/>
            <a:r>
              <a:rPr lang="en-US" altLang="ko-KR" sz="1200" dirty="0"/>
              <a:t>&lt;/script</a:t>
            </a:r>
            <a:r>
              <a:rPr lang="en-US" altLang="ko-KR" sz="1200" dirty="0" smtClean="0"/>
              <a:t>&gt;&lt;/</a:t>
            </a:r>
            <a:r>
              <a:rPr lang="en-US" altLang="ko-KR" sz="1200" dirty="0"/>
              <a:t>body</a:t>
            </a:r>
            <a:r>
              <a:rPr lang="en-US" altLang="ko-KR" sz="1200" dirty="0" smtClean="0"/>
              <a:t>&gt;&lt;/</a:t>
            </a:r>
            <a:r>
              <a:rPr lang="en-US" altLang="ko-KR" sz="1200" dirty="0"/>
              <a:t>html&gt;</a:t>
            </a:r>
            <a:endParaRPr lang="ko-KR" altLang="en-US" sz="12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0192" y="1628800"/>
            <a:ext cx="2667740" cy="316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716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캔버스 그래픽 좌표와 그래픽 기능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smtClean="0"/>
              <a:t>캔버스 그래픽은 픽셀 단위의 좌표와 크기</a:t>
            </a:r>
            <a:endParaRPr lang="en-US" altLang="ko-KR" smtClean="0"/>
          </a:p>
          <a:p>
            <a:endParaRPr lang="en-US" altLang="ko-KR" smtClean="0"/>
          </a:p>
          <a:p>
            <a:endParaRPr lang="en-US" altLang="ko-KR" smtClean="0"/>
          </a:p>
          <a:p>
            <a:endParaRPr lang="en-US" altLang="ko-KR" smtClean="0"/>
          </a:p>
          <a:p>
            <a:endParaRPr lang="en-US" altLang="ko-KR" smtClean="0"/>
          </a:p>
          <a:p>
            <a:endParaRPr lang="en-US" altLang="ko-KR" smtClean="0"/>
          </a:p>
          <a:p>
            <a:endParaRPr lang="en-US" altLang="ko-KR" smtClean="0"/>
          </a:p>
          <a:p>
            <a:endParaRPr lang="en-US" altLang="ko-KR" smtClean="0"/>
          </a:p>
          <a:p>
            <a:endParaRPr lang="ko-KR" altLang="en-US" smtClean="0"/>
          </a:p>
          <a:p>
            <a:endParaRPr lang="ko-KR" altLang="en-US" dirty="0"/>
          </a:p>
        </p:txBody>
      </p:sp>
      <p:sp>
        <p:nvSpPr>
          <p:cNvPr id="13" name="내용 개체 틀 12"/>
          <p:cNvSpPr>
            <a:spLocks noGrp="1"/>
          </p:cNvSpPr>
          <p:nvPr>
            <p:ph sz="quarter" idx="2"/>
          </p:nvPr>
        </p:nvSpPr>
        <p:spPr/>
        <p:txBody>
          <a:bodyPr/>
          <a:lstStyle/>
          <a:p>
            <a:r>
              <a:rPr lang="ko-KR" altLang="en-US" smtClean="0"/>
              <a:t>그래픽 기능</a:t>
            </a:r>
            <a:endParaRPr lang="en-US" altLang="ko-KR" smtClean="0"/>
          </a:p>
          <a:p>
            <a:pPr lvl="1"/>
            <a:r>
              <a:rPr lang="ko-KR" altLang="en-US" smtClean="0"/>
              <a:t>도형 그리기와 칠하기</a:t>
            </a:r>
          </a:p>
          <a:p>
            <a:pPr lvl="1"/>
            <a:r>
              <a:rPr lang="ko-KR" altLang="en-US" smtClean="0"/>
              <a:t>글자 그리기</a:t>
            </a:r>
          </a:p>
          <a:p>
            <a:pPr lvl="1"/>
            <a:r>
              <a:rPr lang="ko-KR" altLang="en-US" smtClean="0"/>
              <a:t>이미지 그리기</a:t>
            </a:r>
          </a:p>
          <a:p>
            <a:pPr lvl="1"/>
            <a:r>
              <a:rPr lang="ko-KR" altLang="en-US" smtClean="0"/>
              <a:t>이미지 변환</a:t>
            </a:r>
          </a:p>
          <a:p>
            <a:pPr lvl="1"/>
            <a:r>
              <a:rPr lang="ko-KR" altLang="en-US" smtClean="0"/>
              <a:t>클리핑</a:t>
            </a:r>
          </a:p>
          <a:p>
            <a:endParaRPr lang="en-US" altLang="ko-KR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6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8</a:t>
            </a:fld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2636912"/>
            <a:ext cx="2292595" cy="2722810"/>
          </a:xfrm>
          <a:prstGeom prst="rect">
            <a:avLst/>
          </a:prstGeom>
        </p:spPr>
      </p:pic>
      <p:cxnSp>
        <p:nvCxnSpPr>
          <p:cNvPr id="6" name="직선 화살표 연결선 5"/>
          <p:cNvCxnSpPr/>
          <p:nvPr/>
        </p:nvCxnSpPr>
        <p:spPr>
          <a:xfrm>
            <a:off x="1366613" y="3998317"/>
            <a:ext cx="18849" cy="1167037"/>
          </a:xfrm>
          <a:prstGeom prst="straightConnector1">
            <a:avLst/>
          </a:prstGeom>
          <a:ln w="2857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222597" y="3710285"/>
            <a:ext cx="325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sym typeface="Wingdings"/>
              </a:rPr>
              <a:t></a:t>
            </a:r>
            <a:endParaRPr lang="ko-KR" altLang="en-US" sz="2400" dirty="0">
              <a:solidFill>
                <a:srgbClr val="FF0000"/>
              </a:solidFill>
            </a:endParaRPr>
          </a:p>
        </p:txBody>
      </p:sp>
      <p:cxnSp>
        <p:nvCxnSpPr>
          <p:cNvPr id="8" name="직선 화살표 연결선 7"/>
          <p:cNvCxnSpPr/>
          <p:nvPr/>
        </p:nvCxnSpPr>
        <p:spPr>
          <a:xfrm>
            <a:off x="1449669" y="3928210"/>
            <a:ext cx="1985752" cy="12907"/>
          </a:xfrm>
          <a:prstGeom prst="straightConnector1">
            <a:avLst/>
          </a:prstGeom>
          <a:ln w="2857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885391" y="3707772"/>
            <a:ext cx="4812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00B0F0"/>
                </a:solidFill>
              </a:rPr>
              <a:t>(0,0)</a:t>
            </a:r>
            <a:endParaRPr lang="ko-KR" altLang="en-US" sz="1200" dirty="0">
              <a:solidFill>
                <a:srgbClr val="00B0F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34684" y="4954972"/>
            <a:ext cx="4251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00B0F0"/>
                </a:solidFill>
              </a:rPr>
              <a:t>Y</a:t>
            </a:r>
            <a:r>
              <a:rPr lang="ko-KR" altLang="en-US" sz="1200" dirty="0" smtClean="0">
                <a:solidFill>
                  <a:srgbClr val="00B0F0"/>
                </a:solidFill>
              </a:rPr>
              <a:t>축</a:t>
            </a:r>
            <a:endParaRPr lang="ko-KR" altLang="en-US" sz="1200" dirty="0">
              <a:solidFill>
                <a:srgbClr val="00B0F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069612" y="3623100"/>
            <a:ext cx="4315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00B0F0"/>
                </a:solidFill>
              </a:rPr>
              <a:t>X</a:t>
            </a:r>
            <a:r>
              <a:rPr lang="ko-KR" altLang="en-US" sz="1200" dirty="0" smtClean="0">
                <a:solidFill>
                  <a:srgbClr val="00B0F0"/>
                </a:solidFill>
              </a:rPr>
              <a:t>축</a:t>
            </a:r>
            <a:endParaRPr lang="ko-KR" altLang="en-US" sz="1200" dirty="0">
              <a:solidFill>
                <a:srgbClr val="00B0F0"/>
              </a:solidFill>
            </a:endParaRP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3897534" y="5093471"/>
            <a:ext cx="864096" cy="216024"/>
          </a:xfrm>
          <a:prstGeom prst="wedgeRoundRectCallout">
            <a:avLst>
              <a:gd name="adj1" fmla="val -72718"/>
              <a:gd name="adj2" fmla="val -9484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캔버스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6928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도형 그리기</a:t>
            </a:r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도형 그리기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캔버스가 지원하는 도형의 종류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직선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사각형</a:t>
            </a:r>
            <a:r>
              <a:rPr lang="en-US" altLang="ko-KR" dirty="0" smtClean="0"/>
              <a:t>, </a:t>
            </a:r>
            <a:r>
              <a:rPr lang="ko-KR" altLang="en-US" dirty="0" smtClean="0"/>
              <a:t>원호</a:t>
            </a:r>
          </a:p>
          <a:p>
            <a:pPr lvl="2"/>
            <a:r>
              <a:rPr lang="ko-KR" altLang="en-US" dirty="0" smtClean="0"/>
              <a:t>외곽선</a:t>
            </a:r>
            <a:r>
              <a:rPr lang="en-US" altLang="ko-KR" dirty="0" smtClean="0"/>
              <a:t> </a:t>
            </a:r>
            <a:r>
              <a:rPr lang="ko-KR" altLang="en-US" dirty="0" smtClean="0"/>
              <a:t>그리기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내부색으로</a:t>
            </a:r>
            <a:r>
              <a:rPr lang="ko-KR" altLang="en-US" dirty="0" smtClean="0"/>
              <a:t> 채워 그리기 모두 가능</a:t>
            </a:r>
          </a:p>
          <a:p>
            <a:pPr lvl="1"/>
            <a:r>
              <a:rPr lang="ko-KR" altLang="en-US" b="1" dirty="0" smtClean="0"/>
              <a:t>도형 그리는 과정</a:t>
            </a:r>
            <a:endParaRPr lang="en-US" altLang="ko-KR" b="1" dirty="0" smtClean="0"/>
          </a:p>
          <a:p>
            <a:pPr lvl="2"/>
            <a:r>
              <a:rPr lang="ko-KR" altLang="en-US" b="1" dirty="0" smtClean="0"/>
              <a:t>경로</a:t>
            </a:r>
            <a:r>
              <a:rPr lang="en-US" altLang="ko-KR" b="1" dirty="0" smtClean="0"/>
              <a:t>(path) </a:t>
            </a:r>
            <a:r>
              <a:rPr lang="ko-KR" altLang="en-US" b="1" dirty="0" smtClean="0"/>
              <a:t>만들기</a:t>
            </a:r>
          </a:p>
          <a:p>
            <a:pPr lvl="2"/>
            <a:r>
              <a:rPr lang="ko-KR" altLang="en-US" b="1" dirty="0" smtClean="0"/>
              <a:t>캔버스에 경로에 담긴 도형 모두 그리기</a:t>
            </a:r>
            <a:endParaRPr lang="en-US" altLang="ko-KR" b="1" dirty="0" smtClean="0"/>
          </a:p>
          <a:p>
            <a:r>
              <a:rPr lang="ko-KR" altLang="en-US" dirty="0" smtClean="0"/>
              <a:t>경로</a:t>
            </a:r>
            <a:r>
              <a:rPr lang="en-US" altLang="ko-KR" dirty="0" smtClean="0"/>
              <a:t>(path) </a:t>
            </a:r>
            <a:r>
              <a:rPr lang="ko-KR" altLang="en-US" dirty="0" smtClean="0"/>
              <a:t>만들기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그리고자 </a:t>
            </a:r>
            <a:r>
              <a:rPr lang="ko-KR" altLang="en-US" dirty="0"/>
              <a:t>하는 </a:t>
            </a:r>
            <a:r>
              <a:rPr lang="ko-KR" altLang="en-US" dirty="0" smtClean="0"/>
              <a:t>도형들을 </a:t>
            </a:r>
            <a:r>
              <a:rPr lang="ko-KR" altLang="en-US" dirty="0" err="1" smtClean="0"/>
              <a:t>컨텍스트</a:t>
            </a:r>
            <a:r>
              <a:rPr lang="ko-KR" altLang="en-US" dirty="0" smtClean="0"/>
              <a:t> 내  경로에 담는 과정</a:t>
            </a:r>
            <a:endParaRPr lang="en-US" altLang="ko-KR" dirty="0" smtClean="0"/>
          </a:p>
          <a:p>
            <a:r>
              <a:rPr lang="ko-KR" altLang="en-US" dirty="0" smtClean="0"/>
              <a:t>캔버스에 도형 그리는 순서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beginPath</a:t>
            </a:r>
            <a:r>
              <a:rPr lang="en-US" altLang="ko-KR" dirty="0"/>
              <a:t>()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새로운 </a:t>
            </a:r>
            <a:r>
              <a:rPr lang="ko-KR" altLang="en-US" dirty="0"/>
              <a:t>빈 </a:t>
            </a:r>
            <a:r>
              <a:rPr lang="ko-KR" altLang="en-US" dirty="0" smtClean="0"/>
              <a:t>경로 만들기</a:t>
            </a:r>
            <a:endParaRPr lang="ko-KR" altLang="en-US" dirty="0"/>
          </a:p>
          <a:p>
            <a:pPr lvl="1"/>
            <a:r>
              <a:rPr lang="en-US" altLang="ko-KR" dirty="0" err="1" smtClean="0"/>
              <a:t>moveTo</a:t>
            </a:r>
            <a:r>
              <a:rPr lang="en-US" altLang="ko-KR" dirty="0"/>
              <a:t>(), </a:t>
            </a:r>
            <a:r>
              <a:rPr lang="en-US" altLang="ko-KR" dirty="0" err="1"/>
              <a:t>lineTo</a:t>
            </a:r>
            <a:r>
              <a:rPr lang="en-US" altLang="ko-KR" dirty="0"/>
              <a:t>(), </a:t>
            </a:r>
            <a:r>
              <a:rPr lang="en-US" altLang="ko-KR" dirty="0" err="1"/>
              <a:t>rect</a:t>
            </a:r>
            <a:r>
              <a:rPr lang="en-US" altLang="ko-KR" dirty="0"/>
              <a:t>(), arc</a:t>
            </a:r>
            <a:r>
              <a:rPr lang="en-US" altLang="ko-KR" dirty="0" smtClean="0"/>
              <a:t>() </a:t>
            </a:r>
            <a:r>
              <a:rPr lang="en-US" altLang="ko-KR" dirty="0"/>
              <a:t>-</a:t>
            </a:r>
            <a:r>
              <a:rPr lang="ko-KR" altLang="en-US" dirty="0" smtClean="0"/>
              <a:t> 경로에 도형 담기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stroke</a:t>
            </a:r>
            <a:r>
              <a:rPr lang="en-US" altLang="ko-KR" dirty="0"/>
              <a:t>() </a:t>
            </a:r>
            <a:r>
              <a:rPr lang="en-US" altLang="ko-KR" dirty="0" smtClean="0"/>
              <a:t>– </a:t>
            </a:r>
            <a:r>
              <a:rPr lang="en-US" altLang="ko-KR" dirty="0" err="1" smtClean="0"/>
              <a:t>경로</a:t>
            </a:r>
            <a:r>
              <a:rPr lang="ko-KR" altLang="en-US" dirty="0"/>
              <a:t> </a:t>
            </a:r>
            <a:r>
              <a:rPr lang="ko-KR" altLang="en-US" dirty="0" smtClean="0"/>
              <a:t>속의 </a:t>
            </a:r>
            <a:r>
              <a:rPr lang="en-US" altLang="ko-KR" dirty="0" err="1" smtClean="0"/>
              <a:t>도형</a:t>
            </a:r>
            <a:r>
              <a:rPr lang="ko-KR" altLang="en-US" dirty="0" smtClean="0"/>
              <a:t>을</a:t>
            </a:r>
            <a:r>
              <a:rPr lang="en-US" altLang="ko-KR" dirty="0" smtClean="0"/>
              <a:t> </a:t>
            </a:r>
            <a:r>
              <a:rPr lang="ko-KR" altLang="en-US" dirty="0" smtClean="0"/>
              <a:t>캔버스에 그리기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2"/>
            <a:endParaRPr lang="ko-KR" altLang="en-US" dirty="0"/>
          </a:p>
          <a:p>
            <a:pPr lvl="1"/>
            <a:endParaRPr lang="ko-KR" altLang="en-US" dirty="0" smtClean="0"/>
          </a:p>
          <a:p>
            <a:pPr lvl="2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1363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26311</TotalTime>
  <Words>2084</Words>
  <Application>Microsoft Office PowerPoint</Application>
  <PresentationFormat>화면 슬라이드 쇼(4:3)</PresentationFormat>
  <Paragraphs>781</Paragraphs>
  <Slides>33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41" baseType="lpstr">
      <vt:lpstr>HY나무L</vt:lpstr>
      <vt:lpstr>HY나무M</vt:lpstr>
      <vt:lpstr>맑은 고딕</vt:lpstr>
      <vt:lpstr>휴먼편지체</vt:lpstr>
      <vt:lpstr>Cambria Math</vt:lpstr>
      <vt:lpstr>Wingdings</vt:lpstr>
      <vt:lpstr>Wingdings 2</vt:lpstr>
      <vt:lpstr>가을</vt:lpstr>
      <vt:lpstr>PowerPoint 프레젠테이션</vt:lpstr>
      <vt:lpstr>강의 목표</vt:lpstr>
      <vt:lpstr>HTML5와 캔버스</vt:lpstr>
      <vt:lpstr>&lt;canvas&gt; 태그</vt:lpstr>
      <vt:lpstr>예제 11–1 캔버스 만들기</vt:lpstr>
      <vt:lpstr>캔버스(canvas) 객체 다루기</vt:lpstr>
      <vt:lpstr>예제 11–2 캔버스 그리기 맛보기</vt:lpstr>
      <vt:lpstr>캔버스 그래픽 좌표와 그래픽 기능</vt:lpstr>
      <vt:lpstr>도형 그리기</vt:lpstr>
      <vt:lpstr>도형 그리기 사례</vt:lpstr>
      <vt:lpstr>경로 닫기</vt:lpstr>
      <vt:lpstr>선 그리기와 사각형 그리기</vt:lpstr>
      <vt:lpstr>예제 11–3 선으로 삼각형 그리기</vt:lpstr>
      <vt:lpstr>원호 그리기</vt:lpstr>
      <vt:lpstr>startAngle(시작 각도)와 endAngle(끝 각도)</vt:lpstr>
      <vt:lpstr>arc() 메소드로 그린 원호 사례</vt:lpstr>
      <vt:lpstr>예제 11-4 원호 그리기</vt:lpstr>
      <vt:lpstr>사각형 그리기</vt:lpstr>
      <vt:lpstr>예제 11–5 사각형 그리기</vt:lpstr>
      <vt:lpstr>캔버스 지우기</vt:lpstr>
      <vt:lpstr>도형 꾸미기</vt:lpstr>
      <vt:lpstr>예제 11-6 선의 색과 굵기</vt:lpstr>
      <vt:lpstr>칠하기</vt:lpstr>
      <vt:lpstr>예제 11-7 칠하기</vt:lpstr>
      <vt:lpstr>텍스트 그리기</vt:lpstr>
      <vt:lpstr>텍스트 그리기 사례</vt:lpstr>
      <vt:lpstr>예제 11-8 텍스트 그리기</vt:lpstr>
      <vt:lpstr>이미지 그리기</vt:lpstr>
      <vt:lpstr>drawImage()로 이미지 그리기 사례</vt:lpstr>
      <vt:lpstr>예제 11-9 캔버스의 (20, 20)에 100x200 크기로 변형하여 그리기</vt:lpstr>
      <vt:lpstr>예제 11-10 캔버스에 꽉 차게 이미지 그리기</vt:lpstr>
      <vt:lpstr>canvas 객체와 마우스 이벤트 활용</vt:lpstr>
      <vt:lpstr>예제 11-11 마우스 드래깅으로 캔버스에 그림 그리기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Windows 사용자</cp:lastModifiedBy>
  <cp:revision>547</cp:revision>
  <dcterms:created xsi:type="dcterms:W3CDTF">2011-08-27T14:53:28Z</dcterms:created>
  <dcterms:modified xsi:type="dcterms:W3CDTF">2018-01-04T09:26:39Z</dcterms:modified>
</cp:coreProperties>
</file>

<file path=docProps/thumbnail.jpeg>
</file>